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6" r:id="rId4"/>
    <p:sldId id="277" r:id="rId5"/>
    <p:sldId id="278" r:id="rId6"/>
    <p:sldId id="279" r:id="rId7"/>
    <p:sldId id="280" r:id="rId8"/>
    <p:sldId id="263" r:id="rId9"/>
    <p:sldId id="260" r:id="rId10"/>
    <p:sldId id="281" r:id="rId11"/>
    <p:sldId id="282" r:id="rId12"/>
    <p:sldId id="259" r:id="rId13"/>
    <p:sldId id="287" r:id="rId14"/>
    <p:sldId id="283" r:id="rId15"/>
    <p:sldId id="284" r:id="rId16"/>
    <p:sldId id="285" r:id="rId17"/>
    <p:sldId id="286" r:id="rId18"/>
    <p:sldId id="261" r:id="rId19"/>
    <p:sldId id="273" r:id="rId20"/>
    <p:sldId id="317" r:id="rId21"/>
    <p:sldId id="262" r:id="rId22"/>
    <p:sldId id="264" r:id="rId23"/>
    <p:sldId id="288" r:id="rId24"/>
    <p:sldId id="290" r:id="rId25"/>
    <p:sldId id="291" r:id="rId26"/>
    <p:sldId id="293" r:id="rId27"/>
    <p:sldId id="295" r:id="rId28"/>
    <p:sldId id="265" r:id="rId29"/>
    <p:sldId id="311" r:id="rId30"/>
    <p:sldId id="299" r:id="rId31"/>
    <p:sldId id="300" r:id="rId32"/>
    <p:sldId id="266" r:id="rId33"/>
    <p:sldId id="318" r:id="rId34"/>
    <p:sldId id="267" r:id="rId35"/>
    <p:sldId id="302" r:id="rId36"/>
    <p:sldId id="303" r:id="rId37"/>
    <p:sldId id="305" r:id="rId38"/>
    <p:sldId id="306" r:id="rId39"/>
    <p:sldId id="307" r:id="rId40"/>
    <p:sldId id="304" r:id="rId41"/>
    <p:sldId id="268" r:id="rId42"/>
    <p:sldId id="309" r:id="rId43"/>
    <p:sldId id="312" r:id="rId44"/>
    <p:sldId id="310" r:id="rId45"/>
    <p:sldId id="319" r:id="rId46"/>
    <p:sldId id="315" r:id="rId4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FAE002-CF79-4E3D-ED06-3FC3B5EFB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98965E-9596-71BF-39E3-D502F6141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6854BC-0ED6-D287-B417-CB7BA3CC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68E5-109A-4FF3-878C-78A09697BE86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080C21-00D2-1FF3-CA2A-B09C81F2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20255D-949D-C340-D3EE-17A6F5F1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EC59-D710-4852-AD36-B8CFF6BEFF9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7866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B8E9D-6A48-0171-60A9-1D3592E2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131754D-F910-544C-0516-11305C633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16921A-28A7-CD48-08DE-42521BF8D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68E5-109A-4FF3-878C-78A09697BE86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2B23A7-DE4D-C6AD-E46A-9E63F34FD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AF5377-CDA3-EC99-F444-A77A7B117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EC59-D710-4852-AD36-B8CFF6BEFF9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1898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660AD6C-AB3A-5000-FBA5-7343F01FF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563CA7-37A1-5952-DA6F-FE6972090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6141FF-75B6-F645-299D-818BD86CF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68E5-109A-4FF3-878C-78A09697BE86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5BE89F-D13B-96E3-C7B5-421866F6A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0BB26E-3F5A-5DD2-0915-B68AF54FE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EC59-D710-4852-AD36-B8CFF6BEFF9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3488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5E32B-AD26-AF99-45A2-E30602306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B441B2-4E80-A9B9-DB87-F6162F948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88C5C6-C293-C38F-2CFD-5CB36568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68E5-109A-4FF3-878C-78A09697BE86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1DF284-77B7-09BA-4C85-CDBC9B2BD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274454-744B-F67B-1149-5E919064C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EC59-D710-4852-AD36-B8CFF6BEFF9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05242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DEE8D-C221-323A-0B61-BABC96660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CE17AC-2C42-6794-81DC-3D99424B4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ED2D1A-B960-E876-DFB9-E21C8A7A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68E5-109A-4FF3-878C-78A09697BE86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063974-4477-D483-5519-4B3CAF5D2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A2CF4D-8FE2-E617-EEC0-EAC61705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EC59-D710-4852-AD36-B8CFF6BEFF9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408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731D77-1073-9147-0396-A165CFC4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582DF5-3DEA-17EA-D50F-0FE5EC750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498153-7DCB-242D-2C7E-759CEF5E5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7F6650C-B0E6-3903-626B-A9DC5EE1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68E5-109A-4FF3-878C-78A09697BE86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A54398-3954-19A2-42D0-6BCBB1D1D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251C12-11A1-CB80-BFDC-0965B91DD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EC59-D710-4852-AD36-B8CFF6BEFF9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662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6175C-D71F-1166-CFF8-E22B0CD6D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15DC27-C689-5D44-9147-B2B1D52EF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F3FDC0-A07C-184D-2AFB-AAF130FD5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522198C-5396-9519-96C5-82AB3C9AFD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C492412-3645-6406-E816-D5013B8E83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459553A-61E8-89B4-1445-86F252AC6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68E5-109A-4FF3-878C-78A09697BE86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F2FB459-BF97-F579-1C7E-5DD37456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F2D3438-F072-AFA4-531B-D6C54BB8D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EC59-D710-4852-AD36-B8CFF6BEFF9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17359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103BD-D928-C47B-6C8D-ACE0AFD4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3CD8CA2-2C69-5EC8-B46C-11261ACC6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68E5-109A-4FF3-878C-78A09697BE86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D843CC4-A079-52F2-1449-FD7DA90B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221459-192D-B081-5B7B-92DCE42F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EC59-D710-4852-AD36-B8CFF6BEFF9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212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7ACBC92-D512-A113-91E6-74E12F59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68E5-109A-4FF3-878C-78A09697BE86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C3CC7A2-9D2D-58B2-F221-CA9817A8B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7A2B2A9-9172-8961-207F-1116BD628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EC59-D710-4852-AD36-B8CFF6BEFF9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70360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C452E-B30D-8439-2029-DE6B5110C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D24B83-14D3-06E2-B022-6DC85BF03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81B9CA0-AC23-E437-DDB5-8C5556EC1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3422DB-6161-4407-F1BD-AD18C9888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68E5-109A-4FF3-878C-78A09697BE86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7118ED-51D8-B91C-6A38-E8675F304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05B67D-F956-C75B-026C-4380F8EF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EC59-D710-4852-AD36-B8CFF6BEFF9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32834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79EB4F-E780-BF4F-861D-13532ADF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F998614-8B4B-C47C-1341-B8C4C17808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141692E-CC16-2A27-4513-23596D2B6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63DAAA-3CFB-8E9E-105D-F256F3E0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68E5-109A-4FF3-878C-78A09697BE86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0EE37F-3EA0-B32D-FC24-D9BBC32A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C0A53F-AD63-C41B-1154-EC55FB5E5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EC59-D710-4852-AD36-B8CFF6BEFF9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4740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2D43D0-F82B-0C8F-3E5A-E54EF257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E9CCBF-4276-6AF3-C5A3-86F5DEA49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409F10-9E6B-609B-DA6B-EE5A3EEEA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E68E5-109A-4FF3-878C-78A09697BE86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7F6E9F-52EE-6C58-8B5D-D5343D49D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EFCDA1-D82C-F2BD-41DB-34A024C59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6EC59-D710-4852-AD36-B8CFF6BEFF9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299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ffords.org/scorecard2015/" TargetMode="External"/><Relationship Id="rId3" Type="http://schemas.openxmlformats.org/officeDocument/2006/relationships/hyperlink" Target="https://www.gunviolencearchive.org/" TargetMode="External"/><Relationship Id="rId7" Type="http://schemas.openxmlformats.org/officeDocument/2006/relationships/hyperlink" Target="https://www.tidyverse.org/packages/" TargetMode="Externa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jameslko/gun-violence-data" TargetMode="External"/><Relationship Id="rId5" Type="http://schemas.openxmlformats.org/officeDocument/2006/relationships/hyperlink" Target="https://r-graph-gallery.com/index.html" TargetMode="External"/><Relationship Id="rId4" Type="http://schemas.openxmlformats.org/officeDocument/2006/relationships/hyperlink" Target="https://r-graph-gallery.com/278-the-maps-library.html" TargetMode="External"/><Relationship Id="rId9" Type="http://schemas.openxmlformats.org/officeDocument/2006/relationships/hyperlink" Target="https://www.slate.com/blogs/the_slatest/2015/10/07/gun_control_laws_by_state_oregon_new_york_texas_california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un companies report declining demand for firearms">
            <a:extLst>
              <a:ext uri="{FF2B5EF4-FFF2-40B4-BE49-F238E27FC236}">
                <a16:creationId xmlns:a16="http://schemas.microsoft.com/office/drawing/2014/main" id="{3991BFB3-54BA-4F6E-DFD4-EF93A8841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5" r="23298" b="577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7C8BB7-08E2-94CB-1450-3206AC7EA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623" y="991507"/>
            <a:ext cx="4209712" cy="23655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i="0" dirty="0">
                <a:effectLst/>
              </a:rPr>
              <a:t>Gun Violence</a:t>
            </a:r>
            <a:endParaRPr lang="en-US" sz="48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B213BC2-1003-1951-CB03-CF47E5E41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6" y="3357066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 err="1" smtClean="0"/>
              <a:t>Статистичне</a:t>
            </a:r>
            <a:r>
              <a:rPr lang="en-US" sz="2000" dirty="0" smtClean="0"/>
              <a:t> </a:t>
            </a:r>
            <a:r>
              <a:rPr lang="en-US" sz="2000" dirty="0" err="1"/>
              <a:t>виведення</a:t>
            </a:r>
            <a:endParaRPr lang="en-US" sz="2000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45D45-BB0A-05EF-E240-6100C748154F}"/>
              </a:ext>
            </a:extLst>
          </p:cNvPr>
          <p:cNvSpPr txBox="1"/>
          <p:nvPr/>
        </p:nvSpPr>
        <p:spPr>
          <a:xfrm>
            <a:off x="481029" y="4546920"/>
            <a:ext cx="3977640" cy="962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kern="1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Ковальчук 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Аліна 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8537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C5D9FB8-0247-FA34-9258-BE67E4AF3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78" y="278747"/>
            <a:ext cx="5639451" cy="8309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Оскільки дані скошені і не симетричні. Тому будемо використовувати медіану та </a:t>
            </a:r>
            <a:r>
              <a:rPr lang="uk-UA" sz="20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бутстреп</a:t>
            </a:r>
            <a:r>
              <a:rPr lang="uk-UA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uk-UA" sz="20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1538F8A-6CA7-33FB-733E-957FA19D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75" y="1403154"/>
            <a:ext cx="4088219" cy="6607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9DBBBD4-A3C2-8F70-4994-5C667F85C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96" y="2215264"/>
            <a:ext cx="2555905" cy="6607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912C8B-4A17-D218-FF8E-1DABDEAE4B96}"/>
              </a:ext>
            </a:extLst>
          </p:cNvPr>
          <p:cNvSpPr txBox="1"/>
          <p:nvPr/>
        </p:nvSpPr>
        <p:spPr>
          <a:xfrm>
            <a:off x="1558854" y="1052973"/>
            <a:ext cx="142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Великі міста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2303D9E-08DB-552C-B11A-9A8C86CC6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75" y="3535147"/>
            <a:ext cx="4069433" cy="57917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7C019C0-38B0-7CB8-2A1D-05A05757F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50" y="4268703"/>
            <a:ext cx="2370025" cy="5791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CD22CB-F711-C4AD-C983-9168860E6C20}"/>
              </a:ext>
            </a:extLst>
          </p:cNvPr>
          <p:cNvSpPr txBox="1"/>
          <p:nvPr/>
        </p:nvSpPr>
        <p:spPr>
          <a:xfrm>
            <a:off x="284127" y="3125057"/>
            <a:ext cx="408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/>
              <a:t>Малі міста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892E591-08E0-CC93-7975-F31963133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75" y="5322123"/>
            <a:ext cx="3970364" cy="60203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49F42C3-A150-0A7E-CC6F-080E1CB3B7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175" y="6000083"/>
            <a:ext cx="2347163" cy="5791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4AF9B9-F20B-E24A-3D99-79ABA2E08057}"/>
              </a:ext>
            </a:extLst>
          </p:cNvPr>
          <p:cNvSpPr txBox="1"/>
          <p:nvPr/>
        </p:nvSpPr>
        <p:spPr>
          <a:xfrm>
            <a:off x="1139307" y="4952791"/>
            <a:ext cx="237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/>
              <a:t>Селище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9AF913D-A5EB-0C6F-B159-E427903ADBB1}"/>
              </a:ext>
            </a:extLst>
          </p:cNvPr>
          <p:cNvCxnSpPr>
            <a:cxnSpLocks/>
          </p:cNvCxnSpPr>
          <p:nvPr/>
        </p:nvCxnSpPr>
        <p:spPr>
          <a:xfrm flipH="1">
            <a:off x="164178" y="3008706"/>
            <a:ext cx="50862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1EA22487-2CDF-84CA-F42F-769066080FAC}"/>
              </a:ext>
            </a:extLst>
          </p:cNvPr>
          <p:cNvCxnSpPr>
            <a:cxnSpLocks/>
          </p:cNvCxnSpPr>
          <p:nvPr/>
        </p:nvCxnSpPr>
        <p:spPr>
          <a:xfrm flipH="1">
            <a:off x="164178" y="4952791"/>
            <a:ext cx="52337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4646" y="857605"/>
            <a:ext cx="6704779" cy="572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45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5D3DFB-AE06-65D9-1FEC-02617CB56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19" y="-7322"/>
            <a:ext cx="10515600" cy="1325563"/>
          </a:xfrm>
        </p:spPr>
        <p:txBody>
          <a:bodyPr/>
          <a:lstStyle/>
          <a:p>
            <a:r>
              <a:rPr lang="uk-UA" dirty="0"/>
              <a:t>Результати дослідження питання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9A5244-E047-DF22-71EC-572C5BDE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281" y="1313616"/>
            <a:ext cx="5759061" cy="5146178"/>
          </a:xfrm>
        </p:spPr>
        <p:txBody>
          <a:bodyPr>
            <a:normAutofit fontScale="92500" lnSpcReduction="20000"/>
          </a:bodyPr>
          <a:lstStyle/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Дослідження 1.1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Так, як отримали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0.01114 менше за рівень значущості, то відхиляємо нульову гіпотезу і приймаємо альтернативну. Тобто можемо сказати, що різниця кількістю злочинів у великих містах і селах є.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Дослідження 1.2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Так, як отримали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0.0199 менше за рівень значущості, то відхиляємо нульову гіпотезу і приймаємо альтернативну. Тобто можемо сказати, що різниця кількістю злочинів у великих містах і малих містах.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Дослідження 1.3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Так, як отримали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kern="1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0.5965 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більше за рівень значущості, то приймаємо нульову гіпотезу. Тобто можемо сказати, що різниці немає між кількістю злочинів у великих містах і малих містах. Хоча довірчі інтервали тільки перетинаються на одному із кінців, тому різниця вже ж не значна.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graphicFrame>
        <p:nvGraphicFramePr>
          <p:cNvPr id="11" name="Таблица 11">
            <a:extLst>
              <a:ext uri="{FF2B5EF4-FFF2-40B4-BE49-F238E27FC236}">
                <a16:creationId xmlns:a16="http://schemas.microsoft.com/office/drawing/2014/main" id="{C194DFE4-1DBB-EB50-F626-91C1F60B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758604"/>
              </p:ext>
            </p:extLst>
          </p:nvPr>
        </p:nvGraphicFramePr>
        <p:xfrm>
          <a:off x="6247395" y="1164520"/>
          <a:ext cx="568632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075">
                  <a:extLst>
                    <a:ext uri="{9D8B030D-6E8A-4147-A177-3AD203B41FA5}">
                      <a16:colId xmlns:a16="http://schemas.microsoft.com/office/drawing/2014/main" val="4092081488"/>
                    </a:ext>
                  </a:extLst>
                </a:gridCol>
                <a:gridCol w="2349910">
                  <a:extLst>
                    <a:ext uri="{9D8B030D-6E8A-4147-A177-3AD203B41FA5}">
                      <a16:colId xmlns:a16="http://schemas.microsoft.com/office/drawing/2014/main" val="391082577"/>
                    </a:ext>
                  </a:extLst>
                </a:gridCol>
                <a:gridCol w="1698338">
                  <a:extLst>
                    <a:ext uri="{9D8B030D-6E8A-4147-A177-3AD203B41FA5}">
                      <a16:colId xmlns:a16="http://schemas.microsoft.com/office/drawing/2014/main" val="5816869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dirty="0"/>
                        <a:t>Медіани вибірок: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/>
                        <a:t>p-value:</a:t>
                      </a:r>
                      <a:endParaRPr lang="uk-UA" b="0" dirty="0"/>
                    </a:p>
                    <a:p>
                      <a:pPr algn="ctr"/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123782"/>
                  </a:ext>
                </a:extLst>
              </a:tr>
              <a:tr h="189932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Велике місто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0.00123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uk-UA" dirty="0" smtClean="0"/>
                    </a:p>
                    <a:p>
                      <a:pPr algn="ctr"/>
                      <a:r>
                        <a:rPr lang="en-GB" dirty="0" smtClean="0"/>
                        <a:t>0.01114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65902"/>
                  </a:ext>
                </a:extLst>
              </a:tr>
              <a:tr h="317651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Село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0.00109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039035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CE90721B-9CA5-E9B1-87B5-9247C8AB3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382722"/>
              </p:ext>
            </p:extLst>
          </p:nvPr>
        </p:nvGraphicFramePr>
        <p:xfrm>
          <a:off x="6247395" y="2881696"/>
          <a:ext cx="568632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075">
                  <a:extLst>
                    <a:ext uri="{9D8B030D-6E8A-4147-A177-3AD203B41FA5}">
                      <a16:colId xmlns:a16="http://schemas.microsoft.com/office/drawing/2014/main" val="4092081488"/>
                    </a:ext>
                  </a:extLst>
                </a:gridCol>
                <a:gridCol w="2349910">
                  <a:extLst>
                    <a:ext uri="{9D8B030D-6E8A-4147-A177-3AD203B41FA5}">
                      <a16:colId xmlns:a16="http://schemas.microsoft.com/office/drawing/2014/main" val="391082577"/>
                    </a:ext>
                  </a:extLst>
                </a:gridCol>
                <a:gridCol w="1698338">
                  <a:extLst>
                    <a:ext uri="{9D8B030D-6E8A-4147-A177-3AD203B41FA5}">
                      <a16:colId xmlns:a16="http://schemas.microsoft.com/office/drawing/2014/main" val="5816869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dirty="0"/>
                        <a:t>Медіани вибірок: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/>
                        <a:t>p-value:</a:t>
                      </a:r>
                      <a:endParaRPr lang="uk-UA" b="0" dirty="0"/>
                    </a:p>
                    <a:p>
                      <a:pPr algn="ctr"/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123782"/>
                  </a:ext>
                </a:extLst>
              </a:tr>
              <a:tr h="357497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Велике місто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0.001229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uk-UA" smtClean="0"/>
                    </a:p>
                    <a:p>
                      <a:pPr algn="ctr"/>
                      <a:r>
                        <a:rPr lang="uk-UA" smtClean="0"/>
                        <a:t>0.01099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65902"/>
                  </a:ext>
                </a:extLst>
              </a:tr>
              <a:tr h="317651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Мале місто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0.001089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039035"/>
                  </a:ext>
                </a:extLst>
              </a:tr>
            </a:tbl>
          </a:graphicData>
        </a:graphic>
      </p:graphicFrame>
      <p:graphicFrame>
        <p:nvGraphicFramePr>
          <p:cNvPr id="13" name="Таблица 11">
            <a:extLst>
              <a:ext uri="{FF2B5EF4-FFF2-40B4-BE49-F238E27FC236}">
                <a16:creationId xmlns:a16="http://schemas.microsoft.com/office/drawing/2014/main" id="{082EA937-0897-92AD-C26F-B5A3D8212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981338"/>
              </p:ext>
            </p:extLst>
          </p:nvPr>
        </p:nvGraphicFramePr>
        <p:xfrm>
          <a:off x="6247395" y="4693287"/>
          <a:ext cx="568632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075">
                  <a:extLst>
                    <a:ext uri="{9D8B030D-6E8A-4147-A177-3AD203B41FA5}">
                      <a16:colId xmlns:a16="http://schemas.microsoft.com/office/drawing/2014/main" val="4092081488"/>
                    </a:ext>
                  </a:extLst>
                </a:gridCol>
                <a:gridCol w="2349910">
                  <a:extLst>
                    <a:ext uri="{9D8B030D-6E8A-4147-A177-3AD203B41FA5}">
                      <a16:colId xmlns:a16="http://schemas.microsoft.com/office/drawing/2014/main" val="391082577"/>
                    </a:ext>
                  </a:extLst>
                </a:gridCol>
                <a:gridCol w="1698338">
                  <a:extLst>
                    <a:ext uri="{9D8B030D-6E8A-4147-A177-3AD203B41FA5}">
                      <a16:colId xmlns:a16="http://schemas.microsoft.com/office/drawing/2014/main" val="5816869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dirty="0"/>
                        <a:t>Медіани вибірок: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/>
                        <a:t>p-value:</a:t>
                      </a:r>
                      <a:endParaRPr lang="uk-UA" b="0" dirty="0"/>
                    </a:p>
                    <a:p>
                      <a:pPr algn="ctr"/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123782"/>
                  </a:ext>
                </a:extLst>
              </a:tr>
              <a:tr h="189932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Мале місто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0.001229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uk-UA" smtClean="0"/>
                    </a:p>
                    <a:p>
                      <a:pPr algn="ctr"/>
                      <a:r>
                        <a:rPr lang="uk-UA" smtClean="0"/>
                        <a:t>0.5965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65902"/>
                  </a:ext>
                </a:extLst>
              </a:tr>
              <a:tr h="317651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Село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0.001089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039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128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карта, атлас&#10;&#10;Автоматически созданное описание">
            <a:extLst>
              <a:ext uri="{FF2B5EF4-FFF2-40B4-BE49-F238E27FC236}">
                <a16:creationId xmlns:a16="http://schemas.microsoft.com/office/drawing/2014/main" id="{7C16CB8C-7802-9D2C-7874-AFBC0AB210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" b="47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664B7E-E40C-D44A-2ED2-C695B9E0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№2 </a:t>
            </a:r>
            <a:r>
              <a:rPr lang="en-US" sz="23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За</a:t>
            </a:r>
            <a:r>
              <a:rPr 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23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допомогою</a:t>
            </a:r>
            <a:r>
              <a:rPr 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23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довірчих</a:t>
            </a:r>
            <a:r>
              <a:rPr 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23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інтервалів</a:t>
            </a:r>
            <a:r>
              <a:rPr 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23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дослідити</a:t>
            </a:r>
            <a:r>
              <a:rPr 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23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різні</a:t>
            </a:r>
            <a:r>
              <a:rPr 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  <a:r>
              <a:rPr lang="en-US" sz="23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регіони</a:t>
            </a:r>
            <a:r>
              <a:rPr 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США </a:t>
            </a:r>
            <a:r>
              <a:rPr lang="en-US" sz="23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на</a:t>
            </a:r>
            <a:r>
              <a:rPr 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кількість </a:t>
            </a:r>
            <a:r>
              <a:rPr lang="en-US" sz="23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злочинів</a:t>
            </a:r>
            <a:r>
              <a:rPr 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.</a:t>
            </a:r>
            <a:r>
              <a:rPr lang="en-US" sz="23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/>
            </a:r>
            <a:br>
              <a:rPr lang="en-US" sz="23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endParaRPr lang="en-US" sz="2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96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4BAC9E-34DD-7DF6-5F98-234650B73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29" y="643467"/>
            <a:ext cx="5329953" cy="5571065"/>
          </a:xfrm>
        </p:spPr>
        <p:txBody>
          <a:bodyPr>
            <a:normAutofit/>
          </a:bodyPr>
          <a:lstStyle/>
          <a:p>
            <a:pPr marL="402336" indent="0" algn="just" defTabSz="804672">
              <a:lnSpc>
                <a:spcPct val="107000"/>
              </a:lnSpc>
              <a:spcBef>
                <a:spcPts val="0"/>
              </a:spcBef>
              <a:buNone/>
            </a:pPr>
            <a:r>
              <a:rPr lang="uk-UA" sz="1700" u="sng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Дослідження 2.1</a:t>
            </a:r>
            <a:endParaRPr lang="uk-UA" sz="17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01752" indent="-301752" algn="just" defTabSz="804672">
              <a:lnSpc>
                <a:spcPct val="107000"/>
              </a:lnSpc>
              <a:spcBef>
                <a:spcPts val="0"/>
              </a:spcBef>
              <a:buFont typeface="Calibri" panose="020F0502020204030204" pitchFamily="34" charset="0"/>
              <a:buChar char="-"/>
            </a:pPr>
            <a:r>
              <a:rPr lang="en-US" sz="17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uk-UA" sz="17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0:</a:t>
            </a:r>
            <a:r>
              <a:rPr lang="uk-UA" sz="1700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uk-UA" sz="17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немає статистично значущої різниці між кількістю інцидентів на особу </a:t>
            </a:r>
            <a:r>
              <a:rPr lang="uk-UA" sz="1700" i="1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зх</a:t>
            </a:r>
            <a:r>
              <a:rPr lang="uk-UA" sz="17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і середній захід штатів США.</a:t>
            </a:r>
            <a:endParaRPr lang="uk-UA" sz="17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01752" indent="-301752" algn="just" defTabSz="804672">
              <a:lnSpc>
                <a:spcPct val="107000"/>
              </a:lnSpc>
              <a:spcBef>
                <a:spcPts val="0"/>
              </a:spcBef>
              <a:buFont typeface="Calibri" panose="020F0502020204030204" pitchFamily="34" charset="0"/>
              <a:buChar char="-"/>
            </a:pPr>
            <a:r>
              <a:rPr lang="en-US" sz="17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uk-UA" sz="17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1:</a:t>
            </a:r>
            <a:r>
              <a:rPr lang="uk-UA" sz="1700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uk-UA" sz="17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існує статистично значущої різниці між кількістю злочинів на особу </a:t>
            </a:r>
            <a:r>
              <a:rPr lang="uk-UA" sz="1700" i="1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зх</a:t>
            </a:r>
            <a:r>
              <a:rPr lang="uk-UA" sz="17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і середній захід штатів США.</a:t>
            </a:r>
            <a:endParaRPr lang="uk-UA" sz="17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201168" indent="0" algn="just" defTabSz="804672">
              <a:lnSpc>
                <a:spcPct val="107000"/>
              </a:lnSpc>
              <a:spcBef>
                <a:spcPts val="0"/>
              </a:spcBef>
              <a:buNone/>
            </a:pPr>
            <a:r>
              <a:rPr lang="uk-UA" sz="1700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  <a:endParaRPr lang="uk-UA" sz="17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402336" indent="0" algn="just" defTabSz="804672">
              <a:lnSpc>
                <a:spcPct val="107000"/>
              </a:lnSpc>
              <a:spcBef>
                <a:spcPts val="0"/>
              </a:spcBef>
              <a:buNone/>
            </a:pPr>
            <a:r>
              <a:rPr lang="uk-UA" sz="1700" u="sng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Дослідження 2.2</a:t>
            </a:r>
            <a:endParaRPr lang="uk-UA" sz="17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01752" indent="-301752" algn="just" defTabSz="804672">
              <a:lnSpc>
                <a:spcPct val="107000"/>
              </a:lnSpc>
              <a:spcBef>
                <a:spcPts val="0"/>
              </a:spcBef>
              <a:buFont typeface="Calibri" panose="020F0502020204030204" pitchFamily="34" charset="0"/>
              <a:buChar char="-"/>
            </a:pPr>
            <a:r>
              <a:rPr lang="en-US" sz="17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uk-UA" sz="17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0:</a:t>
            </a:r>
            <a:r>
              <a:rPr lang="uk-UA" sz="1700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uk-UA" sz="17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немає статистично значущої різниці між кількістю інцидентів на особу </a:t>
            </a:r>
            <a:r>
              <a:rPr lang="uk-UA" sz="1700" i="1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Зх</a:t>
            </a:r>
            <a:r>
              <a:rPr lang="uk-UA" sz="17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і пн </a:t>
            </a:r>
            <a:r>
              <a:rPr lang="uk-UA" sz="1700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штатів США.</a:t>
            </a:r>
            <a:endParaRPr lang="uk-UA" sz="17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01752" indent="-301752" algn="just" defTabSz="804672">
              <a:lnSpc>
                <a:spcPct val="107000"/>
              </a:lnSpc>
              <a:spcBef>
                <a:spcPts val="0"/>
              </a:spcBef>
              <a:buFont typeface="Calibri" panose="020F0502020204030204" pitchFamily="34" charset="0"/>
              <a:buChar char="-"/>
            </a:pPr>
            <a:r>
              <a:rPr lang="en-US" sz="17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uk-UA" sz="17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1:</a:t>
            </a:r>
            <a:r>
              <a:rPr lang="uk-UA" sz="1700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uk-UA" sz="17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існує статистично значущої різниці між кількістю злочинів на особу </a:t>
            </a:r>
            <a:r>
              <a:rPr lang="uk-UA" sz="1700" i="1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Зх</a:t>
            </a:r>
            <a:r>
              <a:rPr lang="uk-UA" sz="17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і пн штатів США.</a:t>
            </a:r>
            <a:endParaRPr lang="uk-UA" sz="17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402336" indent="-201168" algn="just" defTabSz="804672">
              <a:lnSpc>
                <a:spcPct val="107000"/>
              </a:lnSpc>
              <a:spcBef>
                <a:spcPts val="0"/>
              </a:spcBef>
            </a:pPr>
            <a:endParaRPr lang="uk-UA" sz="17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402336" indent="0" algn="just" defTabSz="804672">
              <a:lnSpc>
                <a:spcPct val="107000"/>
              </a:lnSpc>
              <a:spcBef>
                <a:spcPts val="0"/>
              </a:spcBef>
              <a:buNone/>
            </a:pPr>
            <a:r>
              <a:rPr lang="uk-UA" sz="1700" u="sng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Дослідження 2.3</a:t>
            </a:r>
            <a:endParaRPr lang="uk-UA" sz="17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01752" indent="-301752" algn="just" defTabSz="804672">
              <a:lnSpc>
                <a:spcPct val="107000"/>
              </a:lnSpc>
              <a:spcBef>
                <a:spcPts val="0"/>
              </a:spcBef>
              <a:buFont typeface="Calibri" panose="020F0502020204030204" pitchFamily="34" charset="0"/>
              <a:buChar char="-"/>
            </a:pPr>
            <a:r>
              <a:rPr lang="en-US" sz="17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uk-UA" sz="17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0:</a:t>
            </a:r>
            <a:r>
              <a:rPr lang="uk-UA" sz="1700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uk-UA" sz="17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немає статистично значущої різниці між кількістю інцидентів на особу </a:t>
            </a:r>
            <a:r>
              <a:rPr lang="uk-UA" sz="1700" i="1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Зх</a:t>
            </a:r>
            <a:r>
              <a:rPr lang="uk-UA" sz="17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і </a:t>
            </a:r>
            <a:r>
              <a:rPr lang="uk-UA" sz="1700" i="1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пд</a:t>
            </a:r>
            <a:r>
              <a:rPr lang="uk-UA" sz="1700" i="1" kern="1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uk-UA" sz="1700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штатів США.</a:t>
            </a:r>
            <a:endParaRPr lang="uk-UA" sz="17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01752" indent="-301752" algn="just" defTabSz="804672">
              <a:lnSpc>
                <a:spcPct val="107000"/>
              </a:lnSpc>
              <a:spcBef>
                <a:spcPts val="0"/>
              </a:spcBef>
              <a:buFont typeface="Calibri" panose="020F0502020204030204" pitchFamily="34" charset="0"/>
              <a:buChar char="-"/>
            </a:pPr>
            <a:r>
              <a:rPr lang="en-US" sz="17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uk-UA" sz="17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1:</a:t>
            </a:r>
            <a:r>
              <a:rPr lang="uk-UA" sz="1700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uk-UA" sz="17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існує статистично значущої різниці між кількістю злочинів на особу </a:t>
            </a:r>
            <a:r>
              <a:rPr lang="uk-UA" sz="1700" i="1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Зх</a:t>
            </a:r>
            <a:r>
              <a:rPr lang="uk-UA" sz="17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і </a:t>
            </a:r>
            <a:r>
              <a:rPr lang="uk-UA" sz="1700" i="1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пд</a:t>
            </a:r>
            <a:r>
              <a:rPr lang="uk-UA" sz="17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штатів США.</a:t>
            </a:r>
            <a:endParaRPr lang="uk-UA" sz="17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endParaRPr lang="uk-UA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DAD76A-B0EF-B230-5B61-85BD7BD6728D}"/>
              </a:ext>
            </a:extLst>
          </p:cNvPr>
          <p:cNvSpPr txBox="1"/>
          <p:nvPr/>
        </p:nvSpPr>
        <p:spPr>
          <a:xfrm>
            <a:off x="5950285" y="643467"/>
            <a:ext cx="5897586" cy="5327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2336" algn="just" defTabSz="804672">
              <a:lnSpc>
                <a:spcPct val="107000"/>
              </a:lnSpc>
              <a:spcAft>
                <a:spcPts val="600"/>
              </a:spcAft>
            </a:pPr>
            <a:r>
              <a:rPr lang="uk-UA" sz="1600" u="sng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Дослідження 2.4</a:t>
            </a:r>
            <a:endParaRPr lang="uk-UA" sz="16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01752" indent="-301752" algn="just" defTabSz="804672">
              <a:lnSpc>
                <a:spcPct val="107000"/>
              </a:lnSpc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sz="16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uk-UA" sz="16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0: </a:t>
            </a:r>
            <a:r>
              <a:rPr lang="uk-UA" sz="16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немає статистично значущої різниці між кількістю інцидентів на особу середній захід і пн штатів США.</a:t>
            </a:r>
            <a:endParaRPr lang="uk-UA" sz="16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01752" indent="-301752" algn="just" defTabSz="804672">
              <a:lnSpc>
                <a:spcPct val="107000"/>
              </a:lnSpc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sz="16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uk-UA" sz="16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1:</a:t>
            </a:r>
            <a:r>
              <a:rPr lang="uk-UA" sz="1600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uk-UA" sz="16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існує статистично значущої різниці між кількістю злочинів на особу середній захід і пн штатів США.</a:t>
            </a:r>
            <a:endParaRPr lang="uk-UA" sz="16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algn="just" defTabSz="804672">
              <a:lnSpc>
                <a:spcPct val="107000"/>
              </a:lnSpc>
              <a:spcAft>
                <a:spcPts val="600"/>
              </a:spcAft>
            </a:pPr>
            <a:r>
              <a:rPr lang="uk-UA" sz="1600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  <a:endParaRPr lang="uk-UA" sz="16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402336" algn="just" defTabSz="804672">
              <a:lnSpc>
                <a:spcPct val="107000"/>
              </a:lnSpc>
              <a:spcAft>
                <a:spcPts val="600"/>
              </a:spcAft>
            </a:pPr>
            <a:r>
              <a:rPr lang="uk-UA" sz="1600" u="sng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Дослідження 2.5</a:t>
            </a:r>
            <a:endParaRPr lang="uk-UA" sz="16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01752" indent="-301752" algn="just" defTabSz="804672">
              <a:lnSpc>
                <a:spcPct val="107000"/>
              </a:lnSpc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sz="16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uk-UA" sz="16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0:</a:t>
            </a:r>
            <a:r>
              <a:rPr lang="uk-UA" sz="1600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uk-UA" sz="16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немає статистично значущої різниці між кількістю інцидентів на особу середній захід і </a:t>
            </a:r>
            <a:r>
              <a:rPr lang="uk-UA" sz="1600" i="1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пд</a:t>
            </a:r>
            <a:r>
              <a:rPr lang="uk-UA" sz="16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штатів США.</a:t>
            </a:r>
            <a:endParaRPr lang="uk-UA" sz="16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01752" indent="-301752" algn="just" defTabSz="804672">
              <a:lnSpc>
                <a:spcPct val="107000"/>
              </a:lnSpc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sz="16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uk-UA" sz="16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1:</a:t>
            </a:r>
            <a:r>
              <a:rPr lang="uk-UA" sz="1600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uk-UA" sz="16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існує статистично значущої різниці між кількістю злочинів на особу середній захід і </a:t>
            </a:r>
            <a:r>
              <a:rPr lang="uk-UA" sz="1600" i="1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пд</a:t>
            </a:r>
            <a:r>
              <a:rPr lang="uk-UA" sz="16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штатів США.</a:t>
            </a:r>
          </a:p>
          <a:p>
            <a:pPr marL="301752" indent="-301752" algn="just" defTabSz="804672">
              <a:lnSpc>
                <a:spcPct val="107000"/>
              </a:lnSpc>
              <a:spcAft>
                <a:spcPts val="600"/>
              </a:spcAft>
              <a:buFont typeface="Calibri" panose="020F0502020204030204" pitchFamily="34" charset="0"/>
              <a:buChar char="-"/>
            </a:pPr>
            <a:endParaRPr lang="uk-UA" sz="16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402336" algn="just" defTabSz="804672">
              <a:lnSpc>
                <a:spcPct val="107000"/>
              </a:lnSpc>
              <a:spcAft>
                <a:spcPts val="600"/>
              </a:spcAft>
            </a:pPr>
            <a:r>
              <a:rPr lang="uk-UA" sz="1600" u="sng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Дослідження 2.6</a:t>
            </a:r>
            <a:endParaRPr lang="uk-UA" sz="16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01752" indent="-301752" algn="just" defTabSz="804672">
              <a:lnSpc>
                <a:spcPct val="107000"/>
              </a:lnSpc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sz="16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uk-UA" sz="16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0:</a:t>
            </a:r>
            <a:r>
              <a:rPr lang="uk-UA" sz="1600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uk-UA" sz="16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немає статистично значущої різниці між кількістю інцидентів на особу </a:t>
            </a:r>
            <a:r>
              <a:rPr lang="uk-UA" sz="1600" i="1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Пд</a:t>
            </a:r>
            <a:r>
              <a:rPr lang="uk-UA" sz="16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і пн штатів США.</a:t>
            </a:r>
            <a:endParaRPr lang="uk-UA" sz="16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01752" indent="-301752" algn="just" defTabSz="804672">
              <a:lnSpc>
                <a:spcPct val="107000"/>
              </a:lnSpc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sz="16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uk-UA" sz="16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1:</a:t>
            </a:r>
            <a:r>
              <a:rPr lang="uk-UA" sz="1600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uk-UA" sz="16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існує статистично значущої різниці між кількістю злочинів на особу </a:t>
            </a:r>
            <a:r>
              <a:rPr lang="uk-UA" sz="1600" i="1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Пд</a:t>
            </a:r>
            <a:r>
              <a:rPr lang="uk-UA" sz="1600" i="1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і пн штатів США.</a:t>
            </a:r>
            <a:endParaRPr lang="uk-UA" sz="16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128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9404"/>
          <a:stretch/>
        </p:blipFill>
        <p:spPr>
          <a:xfrm>
            <a:off x="923189" y="188451"/>
            <a:ext cx="4214838" cy="317084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516" y="3586582"/>
            <a:ext cx="4437021" cy="32806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21" y="3431250"/>
            <a:ext cx="4305901" cy="339137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516" y="65237"/>
            <a:ext cx="4734586" cy="335326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98D0A734-1F34-7B91-2722-A9FA86D53C67}"/>
              </a:ext>
            </a:extLst>
          </p:cNvPr>
          <p:cNvSpPr/>
          <p:nvPr/>
        </p:nvSpPr>
        <p:spPr>
          <a:xfrm>
            <a:off x="3716594" y="3814916"/>
            <a:ext cx="1494503" cy="1061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Захід</a:t>
            </a: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8B9CEA0F-7678-3DDF-A9DE-115DF5C3FAF6}"/>
              </a:ext>
            </a:extLst>
          </p:cNvPr>
          <p:cNvSpPr/>
          <p:nvPr/>
        </p:nvSpPr>
        <p:spPr>
          <a:xfrm>
            <a:off x="3643524" y="437535"/>
            <a:ext cx="1494503" cy="1061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Північ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788605F-9D64-4125-850F-A99B448605BC}"/>
              </a:ext>
            </a:extLst>
          </p:cNvPr>
          <p:cNvSpPr/>
          <p:nvPr/>
        </p:nvSpPr>
        <p:spPr>
          <a:xfrm>
            <a:off x="10093487" y="304330"/>
            <a:ext cx="1494503" cy="1061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Південь</a:t>
            </a: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6A0486B3-C9DD-42D2-FE80-11BEA9E677A5}"/>
              </a:ext>
            </a:extLst>
          </p:cNvPr>
          <p:cNvSpPr/>
          <p:nvPr/>
        </p:nvSpPr>
        <p:spPr>
          <a:xfrm>
            <a:off x="9753600" y="3692674"/>
            <a:ext cx="2242427" cy="1061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Центрально захід</a:t>
            </a:r>
          </a:p>
        </p:txBody>
      </p:sp>
    </p:spTree>
    <p:extLst>
      <p:ext uri="{BB962C8B-B14F-4D97-AF65-F5344CB8AC3E}">
        <p14:creationId xmlns:p14="http://schemas.microsoft.com/office/powerpoint/2010/main" val="652052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5912C8B-4A17-D218-FF8E-1DABDEAE4B96}"/>
              </a:ext>
            </a:extLst>
          </p:cNvPr>
          <p:cNvSpPr txBox="1"/>
          <p:nvPr/>
        </p:nvSpPr>
        <p:spPr>
          <a:xfrm>
            <a:off x="-19473" y="5296290"/>
            <a:ext cx="4455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/>
              <a:t>ДІ кількості інцидентів </a:t>
            </a:r>
            <a:r>
              <a:rPr lang="uk-UA" sz="1600" b="1" dirty="0" smtClean="0"/>
              <a:t>для </a:t>
            </a:r>
            <a:r>
              <a:rPr lang="uk-UA" sz="1600" b="1" dirty="0"/>
              <a:t>Західних штатів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9AF913D-A5EB-0C6F-B159-E427903ADBB1}"/>
              </a:ext>
            </a:extLst>
          </p:cNvPr>
          <p:cNvCxnSpPr>
            <a:cxnSpLocks/>
          </p:cNvCxnSpPr>
          <p:nvPr/>
        </p:nvCxnSpPr>
        <p:spPr>
          <a:xfrm flipH="1">
            <a:off x="-45665" y="1663654"/>
            <a:ext cx="57287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1EA22487-2CDF-84CA-F42F-769066080FAC}"/>
              </a:ext>
            </a:extLst>
          </p:cNvPr>
          <p:cNvCxnSpPr>
            <a:cxnSpLocks/>
          </p:cNvCxnSpPr>
          <p:nvPr/>
        </p:nvCxnSpPr>
        <p:spPr>
          <a:xfrm flipH="1">
            <a:off x="-45665" y="3429000"/>
            <a:ext cx="57287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27C476-90B3-E150-E53E-B5A82E8E6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12" y="5665623"/>
            <a:ext cx="3976864" cy="10460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F63683-8623-0420-F266-BEF21B7BC7F2}"/>
              </a:ext>
            </a:extLst>
          </p:cNvPr>
          <p:cNvSpPr txBox="1"/>
          <p:nvPr/>
        </p:nvSpPr>
        <p:spPr>
          <a:xfrm>
            <a:off x="-116455" y="1722673"/>
            <a:ext cx="4649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 smtClean="0"/>
              <a:t>ДІ </a:t>
            </a:r>
            <a:r>
              <a:rPr lang="uk-UA" sz="1600" b="1" dirty="0"/>
              <a:t>кількості інцидентів</a:t>
            </a:r>
            <a:r>
              <a:rPr lang="uk-UA" sz="1600" b="1" dirty="0" smtClean="0"/>
              <a:t> </a:t>
            </a:r>
            <a:r>
              <a:rPr lang="uk-UA" sz="1600" b="1" dirty="0"/>
              <a:t>для Північних штатів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B35576A-D41A-3257-222A-FC0608156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57" y="2155142"/>
            <a:ext cx="3337277" cy="10566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E69AD5-6079-08EF-8405-3B8C3E80A786}"/>
              </a:ext>
            </a:extLst>
          </p:cNvPr>
          <p:cNvSpPr txBox="1"/>
          <p:nvPr/>
        </p:nvSpPr>
        <p:spPr>
          <a:xfrm>
            <a:off x="68897" y="3517512"/>
            <a:ext cx="4490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/>
              <a:t>ДІ кількості інцидентів </a:t>
            </a:r>
            <a:r>
              <a:rPr lang="uk-UA" sz="1600" b="1" dirty="0" smtClean="0"/>
              <a:t> для </a:t>
            </a:r>
            <a:r>
              <a:rPr lang="uk-UA" sz="1600" b="1" dirty="0"/>
              <a:t>Південних штатів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33B8A0C-630A-999A-8668-B953A8336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57" y="3945863"/>
            <a:ext cx="4025535" cy="1044658"/>
          </a:xfrm>
          <a:prstGeom prst="rect">
            <a:avLst/>
          </a:prstGeom>
        </p:spPr>
      </p:pic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91ACB179-425E-9CBA-38E1-F532BEA3C9A3}"/>
              </a:ext>
            </a:extLst>
          </p:cNvPr>
          <p:cNvCxnSpPr>
            <a:cxnSpLocks/>
          </p:cNvCxnSpPr>
          <p:nvPr/>
        </p:nvCxnSpPr>
        <p:spPr>
          <a:xfrm flipH="1">
            <a:off x="-45665" y="5207779"/>
            <a:ext cx="58466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9B2E90-C7A9-F427-EBCD-092BDE0EA275}"/>
              </a:ext>
            </a:extLst>
          </p:cNvPr>
          <p:cNvSpPr txBox="1"/>
          <p:nvPr/>
        </p:nvSpPr>
        <p:spPr>
          <a:xfrm>
            <a:off x="171490" y="96419"/>
            <a:ext cx="527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b="1" dirty="0"/>
              <a:t>ДІ </a:t>
            </a:r>
            <a:r>
              <a:rPr lang="uk-UA" sz="1600" b="1" dirty="0" smtClean="0"/>
              <a:t>кількості інцидентів для </a:t>
            </a:r>
            <a:r>
              <a:rPr lang="uk-UA" sz="1600" b="1" dirty="0"/>
              <a:t>Центрально - Західних </a:t>
            </a:r>
            <a:r>
              <a:rPr lang="uk-UA" b="1" dirty="0"/>
              <a:t>штатів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7471B7C-3356-AF8F-859A-31DDCC0C7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57" y="478602"/>
            <a:ext cx="3851774" cy="94630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92" y="0"/>
            <a:ext cx="6277851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71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5D3DFB-AE06-65D9-1FEC-02617CB56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19" y="-7322"/>
            <a:ext cx="10515600" cy="1325563"/>
          </a:xfrm>
        </p:spPr>
        <p:txBody>
          <a:bodyPr/>
          <a:lstStyle/>
          <a:p>
            <a:r>
              <a:rPr lang="uk-UA" dirty="0"/>
              <a:t>Результати дослідження питання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9A5244-E047-DF22-71EC-572C5BDE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281" y="994407"/>
            <a:ext cx="5759061" cy="5146178"/>
          </a:xfrm>
        </p:spPr>
        <p:txBody>
          <a:bodyPr>
            <a:normAutofit fontScale="92500" lnSpcReduction="20000"/>
          </a:bodyPr>
          <a:lstStyle/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Дослідження 2.1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Так, як отримали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0.01392567 менший за рівень значущості, то відхиляємо нульову гіпотезу і приймаємо альтернативну. Тобто можемо сказати, що є різниця між кількістю злочинів у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зх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і середній захід штатів США.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Дослідження 2.2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Так, як отримали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0.025181 менший за рівень значущості, то відхиляємо нульову гіпотезу і приймаємо альтернативну. Тобто можемо сказати, що є різниця між кількістю злочинів у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зх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і пн штатах.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Дослідження 2.3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Так, як отримали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0.00506145 менший за рівень значущості, то відхиляємо нульову гіпотезу і приймаємо альтернативну. Тобто можемо сказати, що є різниця між кількістю злочинів у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зх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і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пд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штатів США.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graphicFrame>
        <p:nvGraphicFramePr>
          <p:cNvPr id="11" name="Таблица 11">
            <a:extLst>
              <a:ext uri="{FF2B5EF4-FFF2-40B4-BE49-F238E27FC236}">
                <a16:creationId xmlns:a16="http://schemas.microsoft.com/office/drawing/2014/main" id="{C194DFE4-1DBB-EB50-F626-91C1F60B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366956"/>
              </p:ext>
            </p:extLst>
          </p:nvPr>
        </p:nvGraphicFramePr>
        <p:xfrm>
          <a:off x="6247395" y="1164520"/>
          <a:ext cx="568632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075">
                  <a:extLst>
                    <a:ext uri="{9D8B030D-6E8A-4147-A177-3AD203B41FA5}">
                      <a16:colId xmlns:a16="http://schemas.microsoft.com/office/drawing/2014/main" val="4092081488"/>
                    </a:ext>
                  </a:extLst>
                </a:gridCol>
                <a:gridCol w="2349910">
                  <a:extLst>
                    <a:ext uri="{9D8B030D-6E8A-4147-A177-3AD203B41FA5}">
                      <a16:colId xmlns:a16="http://schemas.microsoft.com/office/drawing/2014/main" val="391082577"/>
                    </a:ext>
                  </a:extLst>
                </a:gridCol>
                <a:gridCol w="1698338">
                  <a:extLst>
                    <a:ext uri="{9D8B030D-6E8A-4147-A177-3AD203B41FA5}">
                      <a16:colId xmlns:a16="http://schemas.microsoft.com/office/drawing/2014/main" val="5816869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dirty="0"/>
                        <a:t>Медіани вибірок: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/>
                        <a:t>p-value:</a:t>
                      </a:r>
                      <a:endParaRPr lang="uk-UA" b="0" dirty="0"/>
                    </a:p>
                    <a:p>
                      <a:pPr algn="ctr"/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123782"/>
                  </a:ext>
                </a:extLst>
              </a:tr>
              <a:tr h="18993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Зах</a:t>
                      </a:r>
                      <a:r>
                        <a:rPr lang="uk-UA" dirty="0"/>
                        <a:t>ід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0.0004735912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0.01392567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65902"/>
                  </a:ext>
                </a:extLst>
              </a:tr>
              <a:tr h="317651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Середній захід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0.0008167307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039035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CE90721B-9CA5-E9B1-87B5-9247C8AB3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600152"/>
              </p:ext>
            </p:extLst>
          </p:nvPr>
        </p:nvGraphicFramePr>
        <p:xfrm>
          <a:off x="6247395" y="2881696"/>
          <a:ext cx="568632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075">
                  <a:extLst>
                    <a:ext uri="{9D8B030D-6E8A-4147-A177-3AD203B41FA5}">
                      <a16:colId xmlns:a16="http://schemas.microsoft.com/office/drawing/2014/main" val="4092081488"/>
                    </a:ext>
                  </a:extLst>
                </a:gridCol>
                <a:gridCol w="2349910">
                  <a:extLst>
                    <a:ext uri="{9D8B030D-6E8A-4147-A177-3AD203B41FA5}">
                      <a16:colId xmlns:a16="http://schemas.microsoft.com/office/drawing/2014/main" val="391082577"/>
                    </a:ext>
                  </a:extLst>
                </a:gridCol>
                <a:gridCol w="1698338">
                  <a:extLst>
                    <a:ext uri="{9D8B030D-6E8A-4147-A177-3AD203B41FA5}">
                      <a16:colId xmlns:a16="http://schemas.microsoft.com/office/drawing/2014/main" val="5816869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dirty="0"/>
                        <a:t>Медіани вибірок: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/>
                        <a:t>p-value:</a:t>
                      </a:r>
                      <a:endParaRPr lang="uk-UA" b="0" dirty="0"/>
                    </a:p>
                    <a:p>
                      <a:pPr algn="ctr"/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123782"/>
                  </a:ext>
                </a:extLst>
              </a:tr>
              <a:tr h="189932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Захід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0.0004735912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0.02518121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65902"/>
                  </a:ext>
                </a:extLst>
              </a:tr>
              <a:tr h="317651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Північ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1.841553е-23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039035"/>
                  </a:ext>
                </a:extLst>
              </a:tr>
            </a:tbl>
          </a:graphicData>
        </a:graphic>
      </p:graphicFrame>
      <p:graphicFrame>
        <p:nvGraphicFramePr>
          <p:cNvPr id="13" name="Таблица 11">
            <a:extLst>
              <a:ext uri="{FF2B5EF4-FFF2-40B4-BE49-F238E27FC236}">
                <a16:creationId xmlns:a16="http://schemas.microsoft.com/office/drawing/2014/main" id="{082EA937-0897-92AD-C26F-B5A3D8212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670381"/>
              </p:ext>
            </p:extLst>
          </p:nvPr>
        </p:nvGraphicFramePr>
        <p:xfrm>
          <a:off x="6247395" y="4693287"/>
          <a:ext cx="568632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075">
                  <a:extLst>
                    <a:ext uri="{9D8B030D-6E8A-4147-A177-3AD203B41FA5}">
                      <a16:colId xmlns:a16="http://schemas.microsoft.com/office/drawing/2014/main" val="4092081488"/>
                    </a:ext>
                  </a:extLst>
                </a:gridCol>
                <a:gridCol w="2349910">
                  <a:extLst>
                    <a:ext uri="{9D8B030D-6E8A-4147-A177-3AD203B41FA5}">
                      <a16:colId xmlns:a16="http://schemas.microsoft.com/office/drawing/2014/main" val="391082577"/>
                    </a:ext>
                  </a:extLst>
                </a:gridCol>
                <a:gridCol w="1698338">
                  <a:extLst>
                    <a:ext uri="{9D8B030D-6E8A-4147-A177-3AD203B41FA5}">
                      <a16:colId xmlns:a16="http://schemas.microsoft.com/office/drawing/2014/main" val="5816869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dirty="0"/>
                        <a:t>Медіани вибірок: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/>
                        <a:t>p-value:</a:t>
                      </a:r>
                      <a:endParaRPr lang="uk-UA" b="0" dirty="0"/>
                    </a:p>
                    <a:p>
                      <a:pPr algn="ctr"/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123782"/>
                  </a:ext>
                </a:extLst>
              </a:tr>
              <a:tr h="189932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Захід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0.004735912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0.005061459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65902"/>
                  </a:ext>
                </a:extLst>
              </a:tr>
              <a:tr h="317651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Південь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0.000944062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039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176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5D3DFB-AE06-65D9-1FEC-02617CB56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19" y="-7322"/>
            <a:ext cx="10515600" cy="1325563"/>
          </a:xfrm>
        </p:spPr>
        <p:txBody>
          <a:bodyPr/>
          <a:lstStyle/>
          <a:p>
            <a:r>
              <a:rPr lang="uk-UA" dirty="0"/>
              <a:t>Результати дослідження питання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9A5244-E047-DF22-71EC-572C5BDE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281" y="1036699"/>
            <a:ext cx="5686323" cy="5334603"/>
          </a:xfrm>
        </p:spPr>
        <p:txBody>
          <a:bodyPr>
            <a:normAutofit fontScale="92500" lnSpcReduction="20000"/>
          </a:bodyPr>
          <a:lstStyle/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Дослідження 2.4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Так, як отримали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0.04867574 менший за рівень значущості, то відхиляємо нульову гіпотезу і приймаємо альтернативну. Тобто можемо сказати, що є різниця між кількістю злочинів у середній захід і пн штатів США.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Дослідження  2.5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Так, як отримали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0.0598 більший за рівень значущості, то приймаємо нульову гіпотезу. Тобто можемо сказати, що немає різниці кількістю злочинів  середній захід і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пд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штатів США.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Дослідження 2.6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Так, як отримали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0.00565017 менший за рівень значущості, то відхиляємо нульову гіпотезу і приймаємо альтернативну. Тобто можемо сказати, що є різниця між кількістю злочинів у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пд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і пн штатів США.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graphicFrame>
        <p:nvGraphicFramePr>
          <p:cNvPr id="11" name="Таблица 11">
            <a:extLst>
              <a:ext uri="{FF2B5EF4-FFF2-40B4-BE49-F238E27FC236}">
                <a16:creationId xmlns:a16="http://schemas.microsoft.com/office/drawing/2014/main" id="{C194DFE4-1DBB-EB50-F626-91C1F60B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801001"/>
              </p:ext>
            </p:extLst>
          </p:nvPr>
        </p:nvGraphicFramePr>
        <p:xfrm>
          <a:off x="6247395" y="1164520"/>
          <a:ext cx="568632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075">
                  <a:extLst>
                    <a:ext uri="{9D8B030D-6E8A-4147-A177-3AD203B41FA5}">
                      <a16:colId xmlns:a16="http://schemas.microsoft.com/office/drawing/2014/main" val="4092081488"/>
                    </a:ext>
                  </a:extLst>
                </a:gridCol>
                <a:gridCol w="2349910">
                  <a:extLst>
                    <a:ext uri="{9D8B030D-6E8A-4147-A177-3AD203B41FA5}">
                      <a16:colId xmlns:a16="http://schemas.microsoft.com/office/drawing/2014/main" val="391082577"/>
                    </a:ext>
                  </a:extLst>
                </a:gridCol>
                <a:gridCol w="1698338">
                  <a:extLst>
                    <a:ext uri="{9D8B030D-6E8A-4147-A177-3AD203B41FA5}">
                      <a16:colId xmlns:a16="http://schemas.microsoft.com/office/drawing/2014/main" val="5816869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dirty="0"/>
                        <a:t>Медіани вибірок: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/>
                        <a:t>p-value:</a:t>
                      </a:r>
                      <a:endParaRPr lang="uk-UA" b="0" dirty="0"/>
                    </a:p>
                    <a:p>
                      <a:pPr algn="ctr"/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123782"/>
                  </a:ext>
                </a:extLst>
              </a:tr>
              <a:tr h="189932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Середній захід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0.0008167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0.04867574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65902"/>
                  </a:ext>
                </a:extLst>
              </a:tr>
              <a:tr h="317651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Північ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1.841553е-23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039035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CE90721B-9CA5-E9B1-87B5-9247C8AB3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108356"/>
              </p:ext>
            </p:extLst>
          </p:nvPr>
        </p:nvGraphicFramePr>
        <p:xfrm>
          <a:off x="6247395" y="2881696"/>
          <a:ext cx="568632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075">
                  <a:extLst>
                    <a:ext uri="{9D8B030D-6E8A-4147-A177-3AD203B41FA5}">
                      <a16:colId xmlns:a16="http://schemas.microsoft.com/office/drawing/2014/main" val="4092081488"/>
                    </a:ext>
                  </a:extLst>
                </a:gridCol>
                <a:gridCol w="2349910">
                  <a:extLst>
                    <a:ext uri="{9D8B030D-6E8A-4147-A177-3AD203B41FA5}">
                      <a16:colId xmlns:a16="http://schemas.microsoft.com/office/drawing/2014/main" val="391082577"/>
                    </a:ext>
                  </a:extLst>
                </a:gridCol>
                <a:gridCol w="1698338">
                  <a:extLst>
                    <a:ext uri="{9D8B030D-6E8A-4147-A177-3AD203B41FA5}">
                      <a16:colId xmlns:a16="http://schemas.microsoft.com/office/drawing/2014/main" val="5816869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dirty="0"/>
                        <a:t>Медіани вибірок: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/>
                        <a:t>p-value:</a:t>
                      </a:r>
                      <a:endParaRPr lang="uk-UA" b="0" dirty="0"/>
                    </a:p>
                    <a:p>
                      <a:pPr algn="ctr"/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123782"/>
                  </a:ext>
                </a:extLst>
              </a:tr>
              <a:tr h="189932">
                <a:tc>
                  <a:txBody>
                    <a:bodyPr/>
                    <a:lstStyle/>
                    <a:p>
                      <a:pPr algn="ctr"/>
                      <a:r>
                        <a:rPr lang="uk-UA" sz="18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Середній захід 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0.000816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0.059777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65902"/>
                  </a:ext>
                </a:extLst>
              </a:tr>
              <a:tr h="317651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Південь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0.00944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039035"/>
                  </a:ext>
                </a:extLst>
              </a:tr>
            </a:tbl>
          </a:graphicData>
        </a:graphic>
      </p:graphicFrame>
      <p:graphicFrame>
        <p:nvGraphicFramePr>
          <p:cNvPr id="13" name="Таблица 11">
            <a:extLst>
              <a:ext uri="{FF2B5EF4-FFF2-40B4-BE49-F238E27FC236}">
                <a16:creationId xmlns:a16="http://schemas.microsoft.com/office/drawing/2014/main" id="{082EA937-0897-92AD-C26F-B5A3D8212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02465"/>
              </p:ext>
            </p:extLst>
          </p:nvPr>
        </p:nvGraphicFramePr>
        <p:xfrm>
          <a:off x="6247395" y="4693287"/>
          <a:ext cx="568632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075">
                  <a:extLst>
                    <a:ext uri="{9D8B030D-6E8A-4147-A177-3AD203B41FA5}">
                      <a16:colId xmlns:a16="http://schemas.microsoft.com/office/drawing/2014/main" val="4092081488"/>
                    </a:ext>
                  </a:extLst>
                </a:gridCol>
                <a:gridCol w="2349910">
                  <a:extLst>
                    <a:ext uri="{9D8B030D-6E8A-4147-A177-3AD203B41FA5}">
                      <a16:colId xmlns:a16="http://schemas.microsoft.com/office/drawing/2014/main" val="391082577"/>
                    </a:ext>
                  </a:extLst>
                </a:gridCol>
                <a:gridCol w="1698338">
                  <a:extLst>
                    <a:ext uri="{9D8B030D-6E8A-4147-A177-3AD203B41FA5}">
                      <a16:colId xmlns:a16="http://schemas.microsoft.com/office/drawing/2014/main" val="5816869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dirty="0"/>
                        <a:t>Медіани вибірок: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/>
                        <a:t>p-value:</a:t>
                      </a:r>
                      <a:endParaRPr lang="uk-UA" b="0" dirty="0"/>
                    </a:p>
                    <a:p>
                      <a:pPr algn="ctr"/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123782"/>
                  </a:ext>
                </a:extLst>
              </a:tr>
              <a:tr h="189932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Південь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0.000944062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0.00565017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65902"/>
                  </a:ext>
                </a:extLst>
              </a:tr>
              <a:tr h="317651"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Північ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/>
                        <a:t>1.84155е-23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039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0880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Слуга народу'' визначилась, як голосуватиме за закон про зброю - нардеп |  Українська правда">
            <a:extLst>
              <a:ext uri="{FF2B5EF4-FFF2-40B4-BE49-F238E27FC236}">
                <a16:creationId xmlns:a16="http://schemas.microsoft.com/office/drawing/2014/main" id="{ED56C6C6-E30F-1290-0CA1-D60C0DCFC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0" r="238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Rectangle 615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78B509-B40B-426B-D285-1022AF788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5209" y="803563"/>
            <a:ext cx="3822189" cy="1899912"/>
          </a:xfrm>
        </p:spPr>
        <p:txBody>
          <a:bodyPr>
            <a:normAutofit/>
          </a:bodyPr>
          <a:lstStyle/>
          <a:p>
            <a:r>
              <a:rPr lang="uk-UA" sz="31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Перевірка через кореляцію, чи справді 7й місяць самий кривавий.</a:t>
            </a:r>
            <a:endParaRPr lang="uk-UA" sz="3100" dirty="0"/>
          </a:p>
        </p:txBody>
      </p:sp>
    </p:spTree>
    <p:extLst>
      <p:ext uri="{BB962C8B-B14F-4D97-AF65-F5344CB8AC3E}">
        <p14:creationId xmlns:p14="http://schemas.microsoft.com/office/powerpoint/2010/main" val="1696776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54ED2368-9D69-C768-4C15-7F5A97E5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45" y="126290"/>
            <a:ext cx="4962342" cy="3056577"/>
          </a:xfrm>
          <a:prstGeom prst="rect">
            <a:avLst/>
          </a:prstGeom>
        </p:spPr>
      </p:pic>
      <p:pic>
        <p:nvPicPr>
          <p:cNvPr id="6" name="Рисунок 5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57F482F-51F6-F4F5-00A8-43474B22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45" y="3322775"/>
            <a:ext cx="4962342" cy="3373277"/>
          </a:xfrm>
          <a:prstGeom prst="rect">
            <a:avLst/>
          </a:prstGeom>
        </p:spPr>
      </p:pic>
      <p:pic>
        <p:nvPicPr>
          <p:cNvPr id="5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37E70BB-B3B0-BC42-FDC1-06D083B1B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597" y="126291"/>
            <a:ext cx="5070771" cy="2967892"/>
          </a:xfrm>
          <a:prstGeom prst="rect">
            <a:avLst/>
          </a:prstGeom>
        </p:spPr>
      </p:pic>
      <p:pic>
        <p:nvPicPr>
          <p:cNvPr id="7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AAB1D11-1ECB-6997-06A8-566B30314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597" y="3241801"/>
            <a:ext cx="5060096" cy="337327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611" y="825355"/>
            <a:ext cx="276225" cy="20669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610" y="3873356"/>
            <a:ext cx="276225" cy="20669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943" y="6615078"/>
            <a:ext cx="1066949" cy="16194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325" y="6615078"/>
            <a:ext cx="1066949" cy="1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1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64" name="Arc 206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EF65EC-008F-9BDB-B732-91E36067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uk-UA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Ідеї роботи:</a:t>
            </a:r>
            <a:endParaRPr lang="uk-UA"/>
          </a:p>
        </p:txBody>
      </p:sp>
      <p:sp>
        <p:nvSpPr>
          <p:cNvPr id="2066" name="Freeform: Shape 206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ідея | SPILNO">
            <a:extLst>
              <a:ext uri="{FF2B5EF4-FFF2-40B4-BE49-F238E27FC236}">
                <a16:creationId xmlns:a16="http://schemas.microsoft.com/office/drawing/2014/main" id="{582DC0E1-0DF2-DCE5-7FC3-91070807D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 bwMode="auto">
          <a:xfrm>
            <a:off x="703182" y="2000484"/>
            <a:ext cx="4777381" cy="268728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D6DF840-85E2-5F9E-C51D-3A094A23D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uk-UA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Обчислити довірчі інтервали для всіх характеристик вибірок, які ми використовували в лабораторній роботі №1 та додаткових для виконання цієї.</a:t>
            </a:r>
            <a:endParaRPr lang="uk-UA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uk-UA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Сформулювати та протестувати гіпотези, які доречні до нашої теми</a:t>
            </a:r>
            <a:endParaRPr lang="uk-UA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87179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 206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14E1141-65DC-4F54-8399-7221AE6F83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96000" cy="6858000"/>
            <a:chOff x="7467600" y="0"/>
            <a:chExt cx="4724400" cy="6858000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DD75B897-7127-4AAC-A078-70739204B5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DCFF188-DB07-46AA-A2B3-71E936EABE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215A9370-15D3-4C30-8BA1-2059A74C99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15" name="Rectangle 214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D686C-34BF-48C2-1B6B-A68F7587765F}"/>
              </a:ext>
            </a:extLst>
          </p:cNvPr>
          <p:cNvSpPr txBox="1"/>
          <p:nvPr/>
        </p:nvSpPr>
        <p:spPr>
          <a:xfrm>
            <a:off x="3366955" y="1205562"/>
            <a:ext cx="5994795" cy="595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Результати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дослідження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питання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F5A71D-ADA9-BAC1-F952-623DF2608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345" y="1801500"/>
            <a:ext cx="3907901" cy="309716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 smtClean="0">
                <a:solidFill>
                  <a:schemeClr val="tx1">
                    <a:lumMod val="95000"/>
                    <a:lumOff val="5000"/>
                    <a:alpha val="55000"/>
                  </a:schemeClr>
                </a:solidFill>
              </a:rPr>
              <a:t>Як помітно з 3 по 7 місяць коефіцієнт отримали додатній і близький до 1. А з 8 по 12 місяць від’ємний і близький до -1. Тобто у двох випадках коефіцієнти достатньо виражені тоді можемо стверджувати , що 7 місяць піковий по кількості інцидентів.</a:t>
            </a:r>
            <a:endParaRPr lang="en-US" sz="2400" dirty="0">
              <a:solidFill>
                <a:schemeClr val="tx1">
                  <a:lumMod val="95000"/>
                  <a:lumOff val="5000"/>
                  <a:alpha val="55000"/>
                </a:schemeClr>
              </a:solidFill>
              <a:effectLst/>
            </a:endParaRPr>
          </a:p>
        </p:txBody>
      </p:sp>
      <p:graphicFrame>
        <p:nvGraphicFramePr>
          <p:cNvPr id="8" name="Таблица 8">
            <a:extLst>
              <a:ext uri="{FF2B5EF4-FFF2-40B4-BE49-F238E27FC236}">
                <a16:creationId xmlns:a16="http://schemas.microsoft.com/office/drawing/2014/main" id="{AEDF9274-551E-53C5-D5A8-953167B08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981654"/>
              </p:ext>
            </p:extLst>
          </p:nvPr>
        </p:nvGraphicFramePr>
        <p:xfrm>
          <a:off x="642400" y="2032466"/>
          <a:ext cx="5638798" cy="2561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399">
                  <a:extLst>
                    <a:ext uri="{9D8B030D-6E8A-4147-A177-3AD203B41FA5}">
                      <a16:colId xmlns:a16="http://schemas.microsoft.com/office/drawing/2014/main" val="1596217257"/>
                    </a:ext>
                  </a:extLst>
                </a:gridCol>
                <a:gridCol w="2819399">
                  <a:extLst>
                    <a:ext uri="{9D8B030D-6E8A-4147-A177-3AD203B41FA5}">
                      <a16:colId xmlns:a16="http://schemas.microsoft.com/office/drawing/2014/main" val="1562005872"/>
                    </a:ext>
                  </a:extLst>
                </a:gridCol>
              </a:tblGrid>
              <a:tr h="1076238">
                <a:tc>
                  <a:txBody>
                    <a:bodyPr/>
                    <a:lstStyle/>
                    <a:p>
                      <a:pPr algn="ctr"/>
                      <a:r>
                        <a:rPr lang="uk-UA" sz="3000" dirty="0" smtClean="0"/>
                        <a:t>Значення</a:t>
                      </a:r>
                      <a:r>
                        <a:rPr lang="uk-UA" sz="3000" baseline="0" dirty="0" smtClean="0"/>
                        <a:t> коефіцієнта кореляції</a:t>
                      </a:r>
                      <a:r>
                        <a:rPr lang="uk-UA" sz="3000" dirty="0" smtClean="0"/>
                        <a:t> </a:t>
                      </a:r>
                      <a:r>
                        <a:rPr lang="uk-UA" sz="3000" dirty="0"/>
                        <a:t>з 3 по 7 місяці</a:t>
                      </a:r>
                    </a:p>
                  </a:txBody>
                  <a:tcPr marL="114493" marR="114493" marT="57247" marB="5724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3000" dirty="0" smtClean="0"/>
                        <a:t>Значення</a:t>
                      </a:r>
                      <a:r>
                        <a:rPr lang="uk-UA" sz="3000" baseline="0" dirty="0" smtClean="0"/>
                        <a:t> коефіцієнта кореляції</a:t>
                      </a:r>
                      <a:r>
                        <a:rPr lang="uk-UA" sz="3000" dirty="0" smtClean="0"/>
                        <a:t>  </a:t>
                      </a:r>
                      <a:r>
                        <a:rPr lang="uk-UA" sz="3000" dirty="0"/>
                        <a:t>з 8 по 12 місяці</a:t>
                      </a:r>
                    </a:p>
                  </a:txBody>
                  <a:tcPr marL="114493" marR="114493" marT="57247" marB="57247"/>
                </a:tc>
                <a:extLst>
                  <a:ext uri="{0D108BD9-81ED-4DB2-BD59-A6C34878D82A}">
                    <a16:rowId xmlns:a16="http://schemas.microsoft.com/office/drawing/2014/main" val="2724724576"/>
                  </a:ext>
                </a:extLst>
              </a:tr>
              <a:tr h="618265">
                <a:tc>
                  <a:txBody>
                    <a:bodyPr/>
                    <a:lstStyle/>
                    <a:p>
                      <a:pPr algn="ctr"/>
                      <a:r>
                        <a:rPr lang="uk-UA" sz="3000" dirty="0"/>
                        <a:t>0.9257265</a:t>
                      </a:r>
                    </a:p>
                  </a:txBody>
                  <a:tcPr marL="114493" marR="114493" marT="57247" marB="572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3000" dirty="0"/>
                        <a:t>-0.9369371</a:t>
                      </a:r>
                    </a:p>
                  </a:txBody>
                  <a:tcPr marL="114493" marR="114493" marT="57247" marB="57247"/>
                </a:tc>
                <a:extLst>
                  <a:ext uri="{0D108BD9-81ED-4DB2-BD59-A6C34878D82A}">
                    <a16:rowId xmlns:a16="http://schemas.microsoft.com/office/drawing/2014/main" val="1886879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095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What's it like working as a UX researcher? - TestingTime">
            <a:extLst>
              <a:ext uri="{FF2B5EF4-FFF2-40B4-BE49-F238E27FC236}">
                <a16:creationId xmlns:a16="http://schemas.microsoft.com/office/drawing/2014/main" id="{6518861D-3279-C951-276C-31F97735F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3F51EA-8B1D-5DFC-ECB6-E7F8B132B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  <a:effectLst/>
              </a:rPr>
              <a:t>Нові дослідницькі питання:</a:t>
            </a:r>
            <a:endParaRPr lang="en-US" sz="6600">
              <a:solidFill>
                <a:srgbClr val="FFFFFF"/>
              </a:solidFill>
            </a:endParaRPr>
          </a:p>
        </p:txBody>
      </p:sp>
      <p:sp>
        <p:nvSpPr>
          <p:cNvPr id="717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76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41" name="Rectangle 822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Такой я игру и запомнил»: фанатский трейлер ремейка GTA: San Andreas не  оставил геймеров равнодушными">
            <a:extLst>
              <a:ext uri="{FF2B5EF4-FFF2-40B4-BE49-F238E27FC236}">
                <a16:creationId xmlns:a16="http://schemas.microsoft.com/office/drawing/2014/main" id="{3CB6CB60-0D5A-D8B5-3979-DD66549EB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8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42" name="Rectangle 822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A014F-B4FF-BEC1-0412-3E46803E4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602" y="68826"/>
            <a:ext cx="3400349" cy="1899912"/>
          </a:xfrm>
        </p:spPr>
        <p:txBody>
          <a:bodyPr>
            <a:normAutofit/>
          </a:bodyPr>
          <a:lstStyle/>
          <a:p>
            <a:r>
              <a:rPr lang="uk-UA" sz="31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Чи впливає темношкіре населення на злочинність?</a:t>
            </a:r>
            <a:endParaRPr lang="uk-UA" sz="31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DCB9CD-97C4-C382-DB5E-496FD77E3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9811" y="2168731"/>
            <a:ext cx="3822189" cy="3742762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uk-UA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0: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немає статистично значущого впливу темношкірого складу населення на рівень злочинності в США.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uk-UA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1: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існує статистично значущий вплив темношкірого складу населення на рівень злочинності в США.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4011062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7C70AE2-AFFC-8212-BB19-189AA6F89D50}"/>
              </a:ext>
            </a:extLst>
          </p:cNvPr>
          <p:cNvCxnSpPr>
            <a:cxnSpLocks/>
          </p:cNvCxnSpPr>
          <p:nvPr/>
        </p:nvCxnSpPr>
        <p:spPr>
          <a:xfrm>
            <a:off x="5958349" y="643467"/>
            <a:ext cx="0" cy="5391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5A155B-5213-F897-119C-23371A0130DE}"/>
              </a:ext>
            </a:extLst>
          </p:cNvPr>
          <p:cNvSpPr txBox="1"/>
          <p:nvPr/>
        </p:nvSpPr>
        <p:spPr>
          <a:xfrm>
            <a:off x="5973779" y="643467"/>
            <a:ext cx="5613539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786384">
              <a:spcAft>
                <a:spcPts val="600"/>
              </a:spcAft>
            </a:pP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10 штатів де темношкірі  займають найменшу частину населення штату за 2014-2017 років: </a:t>
            </a:r>
          </a:p>
          <a:p>
            <a:pPr marL="294894" indent="-294894" algn="ctr" defTabSz="786384">
              <a:lnSpc>
                <a:spcPct val="150000"/>
              </a:lnSpc>
              <a:spcAft>
                <a:spcPts val="600"/>
              </a:spcAft>
              <a:tabLst>
                <a:tab pos="393192" algn="l"/>
              </a:tabLst>
            </a:pP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Монтана - 0,6%</a:t>
            </a:r>
          </a:p>
          <a:p>
            <a:pPr marL="294894" indent="-294894" algn="ctr" defTabSz="786384">
              <a:lnSpc>
                <a:spcPct val="150000"/>
              </a:lnSpc>
              <a:spcAft>
                <a:spcPts val="600"/>
              </a:spcAft>
              <a:tabLst>
                <a:tab pos="393192" algn="l"/>
              </a:tabLst>
            </a:pP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uk-UA" kern="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Вермонт</a:t>
            </a: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- 1,3%</a:t>
            </a:r>
          </a:p>
          <a:p>
            <a:pPr marL="294894" indent="-294894" algn="ctr" defTabSz="786384">
              <a:lnSpc>
                <a:spcPct val="150000"/>
              </a:lnSpc>
              <a:spcAft>
                <a:spcPts val="600"/>
              </a:spcAft>
              <a:tabLst>
                <a:tab pos="393192" algn="l"/>
              </a:tabLst>
            </a:pP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uk-UA" kern="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Мейн</a:t>
            </a: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- 1,6%</a:t>
            </a:r>
          </a:p>
          <a:p>
            <a:pPr marL="294894" indent="-294894" algn="ctr" defTabSz="786384">
              <a:lnSpc>
                <a:spcPct val="150000"/>
              </a:lnSpc>
              <a:spcAft>
                <a:spcPts val="600"/>
              </a:spcAft>
              <a:tabLst>
                <a:tab pos="393192" algn="l"/>
              </a:tabLst>
            </a:pP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Нью-</a:t>
            </a:r>
            <a:r>
              <a:rPr lang="uk-UA" kern="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Гемпшир</a:t>
            </a: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- 1,8%</a:t>
            </a:r>
          </a:p>
          <a:p>
            <a:pPr marL="294894" indent="-294894" algn="ctr" defTabSz="786384">
              <a:lnSpc>
                <a:spcPct val="150000"/>
              </a:lnSpc>
              <a:spcAft>
                <a:spcPts val="600"/>
              </a:spcAft>
              <a:tabLst>
                <a:tab pos="393192" algn="l"/>
              </a:tabLst>
            </a:pPr>
            <a:r>
              <a:rPr lang="uk-UA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Північна </a:t>
            </a:r>
            <a:r>
              <a:rPr lang="uk-UA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Дакота</a:t>
            </a: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- 1,9%</a:t>
            </a:r>
          </a:p>
          <a:p>
            <a:pPr marL="294894" indent="-294894" algn="ctr" defTabSz="786384">
              <a:lnSpc>
                <a:spcPct val="150000"/>
              </a:lnSpc>
              <a:spcAft>
                <a:spcPts val="600"/>
              </a:spcAft>
              <a:tabLst>
                <a:tab pos="393192" algn="l"/>
              </a:tabLst>
            </a:pP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6) Західна Вірджинія- 1,9%</a:t>
            </a:r>
          </a:p>
          <a:p>
            <a:pPr marL="294894" indent="-294894" algn="ctr" defTabSz="786384">
              <a:lnSpc>
                <a:spcPct val="150000"/>
              </a:lnSpc>
              <a:spcAft>
                <a:spcPts val="600"/>
              </a:spcAft>
              <a:tabLst>
                <a:tab pos="393192" algn="l"/>
              </a:tabLst>
            </a:pP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7) Айдахо - 2,2%</a:t>
            </a:r>
          </a:p>
          <a:p>
            <a:pPr marL="294894" indent="-294894" algn="ctr" defTabSz="786384">
              <a:lnSpc>
                <a:spcPct val="150000"/>
              </a:lnSpc>
              <a:spcAft>
                <a:spcPts val="600"/>
              </a:spcAft>
              <a:tabLst>
                <a:tab pos="393192" algn="l"/>
              </a:tabLst>
            </a:pP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8) Іова - 2,9%</a:t>
            </a:r>
          </a:p>
          <a:p>
            <a:pPr marL="294894" indent="-294894" algn="ctr" defTabSz="786384">
              <a:lnSpc>
                <a:spcPct val="150000"/>
              </a:lnSpc>
              <a:spcAft>
                <a:spcPts val="600"/>
              </a:spcAft>
              <a:tabLst>
                <a:tab pos="393192" algn="l"/>
              </a:tabLst>
            </a:pPr>
            <a:r>
              <a:rPr lang="uk-UA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9) </a:t>
            </a:r>
            <a:r>
              <a:rPr lang="uk-UA" kern="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Вайомінг</a:t>
            </a: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- 2,9%</a:t>
            </a:r>
          </a:p>
          <a:p>
            <a:pPr marL="294894" indent="-294894" algn="ctr" defTabSz="786384">
              <a:lnSpc>
                <a:spcPct val="150000"/>
              </a:lnSpc>
              <a:spcAft>
                <a:spcPts val="600"/>
              </a:spcAft>
              <a:tabLst>
                <a:tab pos="393192" algn="l"/>
              </a:tabLst>
            </a:pP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10) Аляска- 3,0%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293F49-6A85-CC7E-85E2-DC099230D6D1}"/>
              </a:ext>
            </a:extLst>
          </p:cNvPr>
          <p:cNvSpPr txBox="1"/>
          <p:nvPr/>
        </p:nvSpPr>
        <p:spPr>
          <a:xfrm>
            <a:off x="646101" y="643468"/>
            <a:ext cx="529681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 defTabSz="786384">
              <a:lnSpc>
                <a:spcPct val="100000"/>
              </a:lnSpc>
              <a:spcBef>
                <a:spcPts val="0"/>
              </a:spcBef>
              <a:buNone/>
            </a:pPr>
            <a:r>
              <a:rPr lang="uk-UA" sz="1800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Список 10 штатів США, де темношкірі займають найбільшу частину населення за даними перепису населення США за період 2014-2017 років:</a:t>
            </a:r>
          </a:p>
          <a:p>
            <a:pPr marL="0" indent="0" algn="just" defTabSz="786384">
              <a:lnSpc>
                <a:spcPct val="100000"/>
              </a:lnSpc>
              <a:spcBef>
                <a:spcPts val="0"/>
              </a:spcBef>
              <a:buNone/>
            </a:pPr>
            <a:endParaRPr lang="uk-UA" sz="18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indent="0" algn="ctr" defTabSz="786384">
              <a:lnSpc>
                <a:spcPct val="150000"/>
              </a:lnSpc>
              <a:spcBef>
                <a:spcPts val="0"/>
              </a:spcBef>
              <a:buNone/>
              <a:tabLst>
                <a:tab pos="393192" algn="l"/>
              </a:tabLst>
            </a:pPr>
            <a:r>
              <a:rPr lang="uk-UA" sz="1800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1) </a:t>
            </a: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Міссісіпі - 38,0%</a:t>
            </a:r>
            <a:endParaRPr lang="uk-UA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indent="0" algn="ctr" defTabSz="786384">
              <a:lnSpc>
                <a:spcPct val="150000"/>
              </a:lnSpc>
              <a:spcBef>
                <a:spcPts val="0"/>
              </a:spcBef>
              <a:buNone/>
              <a:tabLst>
                <a:tab pos="393192" algn="l"/>
              </a:tabLst>
            </a:pP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2) Луїзіана - 32,1%</a:t>
            </a:r>
            <a:endParaRPr lang="uk-UA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indent="0" algn="ctr" defTabSz="786384">
              <a:lnSpc>
                <a:spcPct val="150000"/>
              </a:lnSpc>
              <a:spcBef>
                <a:spcPts val="0"/>
              </a:spcBef>
              <a:buNone/>
              <a:tabLst>
                <a:tab pos="393192" algn="l"/>
              </a:tabLst>
            </a:pP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3) Алабама - 26,8%</a:t>
            </a:r>
            <a:endParaRPr lang="uk-UA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indent="0" algn="ctr" defTabSz="786384">
              <a:lnSpc>
                <a:spcPct val="150000"/>
              </a:lnSpc>
              <a:spcBef>
                <a:spcPts val="0"/>
              </a:spcBef>
              <a:buNone/>
              <a:tabLst>
                <a:tab pos="393192" algn="l"/>
              </a:tabLst>
            </a:pP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4) Південна Кароліна - 27,3%</a:t>
            </a:r>
            <a:endParaRPr lang="uk-UA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indent="0" algn="ctr" defTabSz="786384">
              <a:lnSpc>
                <a:spcPct val="150000"/>
              </a:lnSpc>
              <a:spcBef>
                <a:spcPts val="0"/>
              </a:spcBef>
              <a:buNone/>
              <a:tabLst>
                <a:tab pos="393192" algn="l"/>
              </a:tabLst>
            </a:pP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5) Джорджія - 32,4%</a:t>
            </a:r>
            <a:endParaRPr lang="uk-UA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indent="0" algn="ctr" defTabSz="786384">
              <a:lnSpc>
                <a:spcPct val="150000"/>
              </a:lnSpc>
              <a:spcBef>
                <a:spcPts val="0"/>
              </a:spcBef>
              <a:buNone/>
              <a:tabLst>
                <a:tab pos="393192" algn="l"/>
              </a:tabLst>
            </a:pP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6) Флорида - 16,8%</a:t>
            </a:r>
            <a:endParaRPr lang="uk-UA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indent="0" algn="ctr" defTabSz="786384">
              <a:lnSpc>
                <a:spcPct val="150000"/>
              </a:lnSpc>
              <a:spcBef>
                <a:spcPts val="0"/>
              </a:spcBef>
              <a:buNone/>
              <a:tabLst>
                <a:tab pos="393192" algn="l"/>
              </a:tabLst>
            </a:pP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7) </a:t>
            </a:r>
            <a:r>
              <a:rPr lang="uk-UA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Меріленд</a:t>
            </a: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- 30,1%</a:t>
            </a:r>
            <a:endParaRPr lang="uk-UA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indent="0" algn="ctr" defTabSz="786384">
              <a:lnSpc>
                <a:spcPct val="150000"/>
              </a:lnSpc>
              <a:spcBef>
                <a:spcPts val="0"/>
              </a:spcBef>
              <a:buNone/>
              <a:tabLst>
                <a:tab pos="393192" algn="l"/>
              </a:tabLst>
            </a:pP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8) Вірджинія - 19,9%</a:t>
            </a:r>
            <a:endParaRPr lang="uk-UA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indent="0" algn="ctr" defTabSz="786384">
              <a:lnSpc>
                <a:spcPct val="150000"/>
              </a:lnSpc>
              <a:spcBef>
                <a:spcPts val="0"/>
              </a:spcBef>
              <a:buNone/>
              <a:tabLst>
                <a:tab pos="393192" algn="l"/>
              </a:tabLst>
            </a:pP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9) Делавер - 22,5%</a:t>
            </a:r>
            <a:endParaRPr lang="uk-UA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0" indent="0" algn="ctr" defTabSz="786384">
              <a:lnSpc>
                <a:spcPct val="150000"/>
              </a:lnSpc>
              <a:spcBef>
                <a:spcPts val="0"/>
              </a:spcBef>
              <a:buNone/>
              <a:tabLst>
                <a:tab pos="393192" algn="l"/>
              </a:tabLst>
            </a:pP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10) Нью-Йорк - 17,5%</a:t>
            </a:r>
          </a:p>
          <a:p>
            <a:pPr marL="0" indent="0" algn="ctr" defTabSz="786384">
              <a:lnSpc>
                <a:spcPct val="100000"/>
              </a:lnSpc>
              <a:spcBef>
                <a:spcPts val="0"/>
              </a:spcBef>
              <a:buNone/>
              <a:tabLst>
                <a:tab pos="393192" algn="l"/>
              </a:tabLst>
            </a:pPr>
            <a:endParaRPr lang="uk-UA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14265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8BF9FE-25A7-5A6D-05E4-F0966CC04ED4}"/>
              </a:ext>
            </a:extLst>
          </p:cNvPr>
          <p:cNvSpPr txBox="1"/>
          <p:nvPr/>
        </p:nvSpPr>
        <p:spPr>
          <a:xfrm>
            <a:off x="708185" y="5436634"/>
            <a:ext cx="5294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Це для штатів, де темношкірі займають найменшу частину населення</a:t>
            </a:r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81773-AC83-2C5B-EF42-3AB8519DC907}"/>
              </a:ext>
            </a:extLst>
          </p:cNvPr>
          <p:cNvSpPr txBox="1"/>
          <p:nvPr/>
        </p:nvSpPr>
        <p:spPr>
          <a:xfrm>
            <a:off x="6514178" y="5408768"/>
            <a:ext cx="4766590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 для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штатів, де темношкірі займають найбільшу частину населення</a:t>
            </a:r>
            <a:endParaRPr lang="uk-UA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458" y="855640"/>
            <a:ext cx="4819204" cy="425439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42" y="1064762"/>
            <a:ext cx="4734586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01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1EA22487-2CDF-84CA-F42F-769066080FAC}"/>
              </a:ext>
            </a:extLst>
          </p:cNvPr>
          <p:cNvCxnSpPr>
            <a:cxnSpLocks/>
          </p:cNvCxnSpPr>
          <p:nvPr/>
        </p:nvCxnSpPr>
        <p:spPr>
          <a:xfrm flipH="1" flipV="1">
            <a:off x="0" y="3448294"/>
            <a:ext cx="6096000" cy="319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103AA7-D8A9-ECFD-A0DB-5E8E05C67A03}"/>
              </a:ext>
            </a:extLst>
          </p:cNvPr>
          <p:cNvSpPr txBox="1"/>
          <p:nvPr/>
        </p:nvSpPr>
        <p:spPr>
          <a:xfrm>
            <a:off x="73556" y="1149671"/>
            <a:ext cx="6447317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Довірчі </a:t>
            </a:r>
            <a:r>
              <a:rPr lang="uk-UA" sz="1800" kern="1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інтервали кількості </a:t>
            </a:r>
            <a:r>
              <a:rPr lang="uk-UA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злочинів для штатів, де  </a:t>
            </a:r>
            <a:r>
              <a:rPr lang="uk-UA" sz="1800" kern="1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темношкірі </a:t>
            </a:r>
            <a:r>
              <a:rPr lang="uk-UA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займають найбільшу частину </a:t>
            </a:r>
            <a:r>
              <a:rPr lang="uk-UA" sz="1800" kern="1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населення </a:t>
            </a:r>
            <a:r>
              <a:rPr lang="uk-UA" sz="1800" b="1" kern="1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(Група 2</a:t>
            </a:r>
            <a:r>
              <a:rPr lang="uk-UA" sz="1800" kern="1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uk-UA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B00CF67-04FD-09F3-0662-3953E278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5" y="1979864"/>
            <a:ext cx="5935775" cy="1178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64A98A-C8B7-01C1-E633-74236D06E405}"/>
              </a:ext>
            </a:extLst>
          </p:cNvPr>
          <p:cNvSpPr txBox="1"/>
          <p:nvPr/>
        </p:nvSpPr>
        <p:spPr>
          <a:xfrm>
            <a:off x="73556" y="3659034"/>
            <a:ext cx="6120580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Довірчі </a:t>
            </a:r>
            <a:r>
              <a:rPr lang="uk-UA" sz="1800" kern="1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інтервали кількості </a:t>
            </a:r>
            <a:r>
              <a:rPr lang="uk-UA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злочинів для штатів, де  темношкірі займають найменшу частину </a:t>
            </a:r>
            <a:r>
              <a:rPr lang="uk-UA" sz="1800" kern="1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населення </a:t>
            </a:r>
            <a:r>
              <a:rPr lang="uk-UA" sz="1800" b="1" kern="1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(Група1):</a:t>
            </a:r>
            <a:endParaRPr lang="uk-UA" sz="1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D5F06F0-B942-8FAB-AEBC-401B824F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58" y="4522878"/>
            <a:ext cx="6033911" cy="1212177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60225" y="345101"/>
            <a:ext cx="708976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uk-UA" b="1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ДОВІРЧІ ІНТЕРВАЛИ НА ОСНОВІ СЕРЕДНЬОГО ЗНАЧЕННЯ:</a:t>
            </a:r>
            <a:endParaRPr lang="uk-UA" sz="14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573" y="1492200"/>
            <a:ext cx="5605057" cy="474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42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1EA22487-2CDF-84CA-F42F-769066080FAC}"/>
              </a:ext>
            </a:extLst>
          </p:cNvPr>
          <p:cNvCxnSpPr>
            <a:cxnSpLocks/>
          </p:cNvCxnSpPr>
          <p:nvPr/>
        </p:nvCxnSpPr>
        <p:spPr>
          <a:xfrm flipH="1" flipV="1">
            <a:off x="0" y="3448294"/>
            <a:ext cx="6096000" cy="319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103AA7-D8A9-ECFD-A0DB-5E8E05C67A03}"/>
              </a:ext>
            </a:extLst>
          </p:cNvPr>
          <p:cNvSpPr txBox="1"/>
          <p:nvPr/>
        </p:nvSpPr>
        <p:spPr>
          <a:xfrm>
            <a:off x="73555" y="789953"/>
            <a:ext cx="6281063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Довірчі </a:t>
            </a:r>
            <a:r>
              <a:rPr lang="uk-UA" sz="1800" kern="1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інтервали кількості </a:t>
            </a:r>
            <a:r>
              <a:rPr lang="uk-UA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злочинів для штатів, де  темношкірі займають найбільшу частину </a:t>
            </a:r>
            <a:r>
              <a:rPr lang="uk-UA" sz="1800" kern="1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населення (</a:t>
            </a:r>
            <a:r>
              <a:rPr lang="uk-UA" sz="1800" b="1" kern="1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Група 2)</a:t>
            </a:r>
            <a:r>
              <a:rPr lang="uk-UA" sz="1800" kern="1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uk-UA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4A98A-C8B7-01C1-E633-74236D06E405}"/>
              </a:ext>
            </a:extLst>
          </p:cNvPr>
          <p:cNvSpPr txBox="1"/>
          <p:nvPr/>
        </p:nvSpPr>
        <p:spPr>
          <a:xfrm>
            <a:off x="73556" y="3659034"/>
            <a:ext cx="6120580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Довірчі </a:t>
            </a:r>
            <a:r>
              <a:rPr lang="uk-UA" sz="1800" kern="1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інтервали кількості </a:t>
            </a:r>
            <a:r>
              <a:rPr lang="uk-UA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злочинів для штатів, де  темношкірі займають найменшу частину </a:t>
            </a:r>
            <a:r>
              <a:rPr lang="uk-UA" sz="1800" kern="1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населення </a:t>
            </a:r>
            <a:r>
              <a:rPr lang="uk-UA" sz="1800" b="1" kern="1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(Група 1):</a:t>
            </a:r>
            <a:endParaRPr lang="uk-UA" sz="1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8C0CD-6BBE-E779-9A98-DE415527C351}"/>
              </a:ext>
            </a:extLst>
          </p:cNvPr>
          <p:cNvSpPr txBox="1"/>
          <p:nvPr/>
        </p:nvSpPr>
        <p:spPr>
          <a:xfrm>
            <a:off x="258618" y="227018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uk-UA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ДОВІРЧІ ІНТЕРВАЛИ НА ОСНОВІ </a:t>
            </a:r>
            <a:r>
              <a:rPr lang="uk-UA" sz="1800" b="1" kern="1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МЕДІАНИ:</a:t>
            </a:r>
            <a:endParaRPr lang="uk-UA" sz="1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516B8D-8237-DCCF-855C-0A4F1C6DD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40" y="1520686"/>
            <a:ext cx="4468292" cy="14500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B7E23A-9DC9-301F-14E1-F50973108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45" y="4508259"/>
            <a:ext cx="5219941" cy="144221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618" y="527251"/>
            <a:ext cx="5400389" cy="571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62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DC8E7-60AD-37AB-42F3-6027B56E24A9}"/>
              </a:ext>
            </a:extLst>
          </p:cNvPr>
          <p:cNvSpPr txBox="1"/>
          <p:nvPr/>
        </p:nvSpPr>
        <p:spPr>
          <a:xfrm>
            <a:off x="631124" y="1082645"/>
            <a:ext cx="3724565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Довірчі інтервали двох вибірок не перетинаються і знаходяться достатньо далеко один від </a:t>
            </a:r>
            <a:r>
              <a:rPr lang="uk-UA" sz="2000" kern="1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одного. І 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 допомогою </a:t>
            </a:r>
            <a:r>
              <a:rPr lang="uk-UA" sz="2000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тесту </a:t>
            </a:r>
            <a:r>
              <a:rPr lang="uk-UA" sz="2000" kern="1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Волда</a:t>
            </a:r>
            <a:r>
              <a:rPr lang="uk-UA" sz="2000" kern="1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можемо побачити, що значення 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менше значно за рівня значущості який задали. </a:t>
            </a:r>
            <a:r>
              <a:rPr lang="uk-UA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</a:t>
            </a:r>
            <a:r>
              <a:rPr lang="uk-UA" sz="2000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 </a:t>
            </a:r>
            <a:r>
              <a:rPr lang="uk-UA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можна зробити висновок про те, що різниця між середніми значеннями цих вибірок є статистично значущою на рівні значущості, який дорівнює 0.05. 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25ED7-E3DA-E6CC-3495-0E700DE46F80}"/>
              </a:ext>
            </a:extLst>
          </p:cNvPr>
          <p:cNvSpPr txBox="1"/>
          <p:nvPr/>
        </p:nvSpPr>
        <p:spPr>
          <a:xfrm>
            <a:off x="5480475" y="139967"/>
            <a:ext cx="5633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/>
              <a:t>Результати дослідження питання</a:t>
            </a:r>
          </a:p>
        </p:txBody>
      </p:sp>
      <p:graphicFrame>
        <p:nvGraphicFramePr>
          <p:cNvPr id="9" name="Таблица 11">
            <a:extLst>
              <a:ext uri="{FF2B5EF4-FFF2-40B4-BE49-F238E27FC236}">
                <a16:creationId xmlns:a16="http://schemas.microsoft.com/office/drawing/2014/main" id="{E3179B41-5F1C-6F13-2218-75E1CA39A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142181"/>
              </p:ext>
            </p:extLst>
          </p:nvPr>
        </p:nvGraphicFramePr>
        <p:xfrm>
          <a:off x="5480475" y="1267202"/>
          <a:ext cx="5908032" cy="2744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943">
                  <a:extLst>
                    <a:ext uri="{9D8B030D-6E8A-4147-A177-3AD203B41FA5}">
                      <a16:colId xmlns:a16="http://schemas.microsoft.com/office/drawing/2014/main" val="4092081488"/>
                    </a:ext>
                  </a:extLst>
                </a:gridCol>
                <a:gridCol w="2441533">
                  <a:extLst>
                    <a:ext uri="{9D8B030D-6E8A-4147-A177-3AD203B41FA5}">
                      <a16:colId xmlns:a16="http://schemas.microsoft.com/office/drawing/2014/main" val="391082577"/>
                    </a:ext>
                  </a:extLst>
                </a:gridCol>
                <a:gridCol w="1764556">
                  <a:extLst>
                    <a:ext uri="{9D8B030D-6E8A-4147-A177-3AD203B41FA5}">
                      <a16:colId xmlns:a16="http://schemas.microsoft.com/office/drawing/2014/main" val="581686920"/>
                    </a:ext>
                  </a:extLst>
                </a:gridCol>
              </a:tblGrid>
              <a:tr h="970582">
                <a:tc>
                  <a:txBody>
                    <a:bodyPr/>
                    <a:lstStyle/>
                    <a:p>
                      <a:pPr algn="ctr"/>
                      <a:endParaRPr lang="uk-UA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800" b="0" dirty="0"/>
                        <a:t>Медіани вибірок: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b="0" dirty="0"/>
                        <a:t>p-value:</a:t>
                      </a:r>
                      <a:endParaRPr lang="uk-UA" sz="3200" b="0" dirty="0"/>
                    </a:p>
                    <a:p>
                      <a:pPr algn="ctr"/>
                      <a:endParaRPr lang="uk-UA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123782"/>
                  </a:ext>
                </a:extLst>
              </a:tr>
              <a:tr h="886888">
                <a:tc>
                  <a:txBody>
                    <a:bodyPr/>
                    <a:lstStyle/>
                    <a:p>
                      <a:pPr algn="ctr"/>
                      <a:r>
                        <a:rPr lang="uk-UA" sz="2400" dirty="0"/>
                        <a:t>Велика кількість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dirty="0"/>
                        <a:t>6444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uk-UA" sz="2400" dirty="0" smtClean="0"/>
                    </a:p>
                    <a:p>
                      <a:pPr algn="ctr"/>
                      <a:r>
                        <a:rPr lang="uk-UA" sz="2400" dirty="0" smtClean="0"/>
                        <a:t>2.087128е-06</a:t>
                      </a:r>
                      <a:endParaRPr lang="uk-UA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65902"/>
                  </a:ext>
                </a:extLst>
              </a:tr>
              <a:tr h="886888">
                <a:tc>
                  <a:txBody>
                    <a:bodyPr/>
                    <a:lstStyle/>
                    <a:p>
                      <a:pPr algn="ctr"/>
                      <a:r>
                        <a:rPr lang="uk-UA" sz="2400" dirty="0"/>
                        <a:t>Маленька кількість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dirty="0"/>
                        <a:t>784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uk-UA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03903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9173D9A-B376-AACE-CC57-C9C16EA878C6}"/>
              </a:ext>
            </a:extLst>
          </p:cNvPr>
          <p:cNvSpPr txBox="1"/>
          <p:nvPr/>
        </p:nvSpPr>
        <p:spPr>
          <a:xfrm>
            <a:off x="5798310" y="4515047"/>
            <a:ext cx="51417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Тому можемо зробити висновок сміло </a:t>
            </a:r>
            <a:r>
              <a:rPr lang="uk-UA" sz="18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відхиляючи нульову гіпотезу та приймаємо альтернативну. 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Тобто темношкіре населення впливає на злочинність.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68202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5. Полиция США / Система званий | Пикабу">
            <a:extLst>
              <a:ext uri="{FF2B5EF4-FFF2-40B4-BE49-F238E27FC236}">
                <a16:creationId xmlns:a16="http://schemas.microsoft.com/office/drawing/2014/main" id="{B540E232-2F56-6D9E-848A-433E98E4E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8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5" name="Rectangle 92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606CE9-758B-16BC-2733-0649A37C1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3894" y="267145"/>
            <a:ext cx="3822189" cy="1899912"/>
          </a:xfrm>
        </p:spPr>
        <p:txBody>
          <a:bodyPr>
            <a:normAutofit/>
          </a:bodyPr>
          <a:lstStyle/>
          <a:p>
            <a:r>
              <a:rPr lang="uk-UA" sz="25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Довірчий інтервал кількості злочинів для штатів, які мають найбільше поліцейських та  найменше.</a:t>
            </a:r>
            <a:endParaRPr lang="uk-UA" sz="25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8DCF23-CDDD-AC9F-9BB4-D608931D6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3893" y="2434192"/>
            <a:ext cx="3822189" cy="3742762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uk-UA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0: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немає статистично значущої різниці в кількості вбитих та поранених в штатах, де різна кількість поліцейських.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uk-UA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1: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існує статистично значущої різниці в кількості вбитих та поранених в штатах, де різна кількість поліцейських.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3318628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5F23884-99AA-BC62-B39B-6E3177147B04}"/>
              </a:ext>
            </a:extLst>
          </p:cNvPr>
          <p:cNvSpPr txBox="1"/>
          <p:nvPr/>
        </p:nvSpPr>
        <p:spPr>
          <a:xfrm>
            <a:off x="398945" y="792362"/>
            <a:ext cx="5296819" cy="628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 даними Федерального бюро розслідувань США (FBI) за 2016 рік, штати з найбільшою кількістю поліцейських на душу населення були: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Міссісіпі - 3.2 поліцейських на 1000 жителів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Джорджія - 2.9 поліцейських на 1000 жителів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Алабама - 2.8 поліцейських на 1000 жителів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Арканзас - 2.7 поліцейських на 1000 жителів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Луїзіана - 2.6 поліцейських на 1000 жителів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6) Теннессі - 2.5 поліцейських на 1000 жителів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7) Кентуккі - 2.4 поліцейських на 1000 жителів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8) </a:t>
            </a:r>
            <a:r>
              <a:rPr lang="uk-UA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Вайомінг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- 2.4 поліцейських на 1000 жителів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9) Аляска - 2.3 поліцейських на 1000 жителів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10) Флорида - 2.3 поліцейських на 1000 жителів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 defTabSz="786384">
              <a:lnSpc>
                <a:spcPct val="100000"/>
              </a:lnSpc>
              <a:spcBef>
                <a:spcPts val="0"/>
              </a:spcBef>
              <a:buNone/>
              <a:tabLst>
                <a:tab pos="393192" algn="l"/>
              </a:tabLst>
            </a:pPr>
            <a:endParaRPr lang="uk-UA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3254C-0F0C-4F00-FEA4-4C6130A36110}"/>
              </a:ext>
            </a:extLst>
          </p:cNvPr>
          <p:cNvSpPr txBox="1"/>
          <p:nvPr/>
        </p:nvSpPr>
        <p:spPr>
          <a:xfrm>
            <a:off x="6382287" y="716012"/>
            <a:ext cx="5296819" cy="5803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 даними Федерального бюро розслідувань США (FBI) за 2016 рік, ось список 10 штатів з найменшою кількістю поліцейських на душу населення: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Массачусетс - 1.7 поліцейських на 1000 жителів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Гаваї - 1.8 поліцейських на 1000 жителів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Род-Айленд - 1.8 поліцейських на 1000 жителів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Нью-Йорк - 1.8 поліцейських на 1000 жителів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Коннектикут - 1.8 поліцейських на 1000 жителів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6) Каліфорнія - 1.9 поліцейських на 1000 жителів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7) Мічиган - 1.9 поліцейських на 1000 жителів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uk-UA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8) 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Нью-Джерсі - 2.0 поліцейських на 1000 жителів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9) Мен - 2.0 поліцейських на 1000 жителів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10) Нью-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Гемпшир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- 2.0 поліцейських на 1000 жителів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716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Squid Game's 'Old Man' O Yeong-Su Accused Of S*xual Misconduct In 2017  Case, Will He Be Missing In The Upcoming Seasons?">
            <a:extLst>
              <a:ext uri="{FF2B5EF4-FFF2-40B4-BE49-F238E27FC236}">
                <a16:creationId xmlns:a16="http://schemas.microsoft.com/office/drawing/2014/main" id="{B8B66ADC-35DF-6C00-709F-4FA0412F8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" r="4949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487DB-D67E-AFBC-BFF7-CC9113FB4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uk-UA" b="1" kern="100" dirty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Довірчі інтервали для питань лабораторної роботи №1 які не були показані </a:t>
            </a:r>
            <a:r>
              <a:rPr lang="en-US" dirty="0">
                <a:solidFill>
                  <a:srgbClr val="FFFFFF"/>
                </a:solidFill>
                <a:effectLst/>
              </a:rPr>
              <a:t>:</a:t>
            </a:r>
            <a:br>
              <a:rPr lang="en-US" dirty="0">
                <a:solidFill>
                  <a:srgbClr val="FFFFFF"/>
                </a:solidFill>
                <a:effectLst/>
              </a:rPr>
            </a:b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0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1EA22487-2CDF-84CA-F42F-769066080FAC}"/>
              </a:ext>
            </a:extLst>
          </p:cNvPr>
          <p:cNvCxnSpPr>
            <a:cxnSpLocks/>
          </p:cNvCxnSpPr>
          <p:nvPr/>
        </p:nvCxnSpPr>
        <p:spPr>
          <a:xfrm flipH="1" flipV="1">
            <a:off x="0" y="3448294"/>
            <a:ext cx="6096000" cy="319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103AA7-D8A9-ECFD-A0DB-5E8E05C67A03}"/>
              </a:ext>
            </a:extLst>
          </p:cNvPr>
          <p:cNvSpPr txBox="1"/>
          <p:nvPr/>
        </p:nvSpPr>
        <p:spPr>
          <a:xfrm>
            <a:off x="194094" y="712839"/>
            <a:ext cx="6003506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Довірчі </a:t>
            </a:r>
            <a:r>
              <a:rPr lang="uk-UA" sz="1800" kern="1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інтервали кількості </a:t>
            </a:r>
            <a:r>
              <a:rPr lang="uk-UA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злочинів для штатів,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з найбільшою кількістю поліцейських на душу </a:t>
            </a:r>
            <a:r>
              <a:rPr lang="uk-UA" sz="18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населення (</a:t>
            </a:r>
            <a:r>
              <a:rPr lang="uk-UA" sz="18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Група 2)</a:t>
            </a:r>
            <a:r>
              <a:rPr lang="uk-UA" sz="18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lang="uk-UA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4A98A-C8B7-01C1-E633-74236D06E405}"/>
              </a:ext>
            </a:extLst>
          </p:cNvPr>
          <p:cNvSpPr txBox="1"/>
          <p:nvPr/>
        </p:nvSpPr>
        <p:spPr>
          <a:xfrm>
            <a:off x="211208" y="3642574"/>
            <a:ext cx="5986392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Довірчі </a:t>
            </a:r>
            <a:r>
              <a:rPr lang="uk-UA" sz="1800" kern="1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інтервали кількості </a:t>
            </a:r>
            <a:r>
              <a:rPr lang="uk-UA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злочинів для штатів,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з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найменшою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кількістю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поліцейських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на душу </a:t>
            </a:r>
            <a:r>
              <a:rPr lang="ru-RU" sz="18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населення</a:t>
            </a:r>
            <a:r>
              <a:rPr lang="ru-RU" sz="18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ru-RU" sz="1800" b="1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Група</a:t>
            </a:r>
            <a:r>
              <a:rPr lang="ru-RU" sz="18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</a:t>
            </a:r>
            <a:r>
              <a:rPr lang="ru-RU" sz="18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):</a:t>
            </a:r>
            <a:endParaRPr lang="uk-UA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B97487-3A7C-45FA-90A0-38D6224D2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48" y="1545604"/>
            <a:ext cx="3942709" cy="12824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64392D-DE61-738E-9988-10698415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30" y="4411484"/>
            <a:ext cx="4198862" cy="137345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204301" y="117250"/>
            <a:ext cx="5294526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uk-UA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ДОВІРЧІ ІНТЕРВАЛИ НА ОСНОВІ МЕДІАНИ:</a:t>
            </a:r>
            <a:endParaRPr lang="uk-UA" sz="14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05946"/>
            <a:ext cx="5337471" cy="58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1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B29018A0-5DE6-4CC9-AB25-675616AF72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24400" cy="6858000"/>
            <a:chOff x="7467600" y="0"/>
            <a:chExt cx="47244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D5C302-E4AF-4B3F-818D-17AEA68E7F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7D27820F-8F33-4F10-AFA0-72D2722D2F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B88B599-C539-4F18-A32A-40207EC6E2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24401" cy="6858000"/>
          </a:xfrm>
          <a:custGeom>
            <a:avLst/>
            <a:gdLst>
              <a:gd name="connsiteX0" fmla="*/ 369702 w 4724401"/>
              <a:gd name="connsiteY0" fmla="*/ 6712169 h 6858000"/>
              <a:gd name="connsiteX1" fmla="*/ 366575 w 4724401"/>
              <a:gd name="connsiteY1" fmla="*/ 6715556 h 6858000"/>
              <a:gd name="connsiteX2" fmla="*/ 371637 w 4724401"/>
              <a:gd name="connsiteY2" fmla="*/ 6713954 h 6858000"/>
              <a:gd name="connsiteX3" fmla="*/ 1019354 w 4724401"/>
              <a:gd name="connsiteY3" fmla="*/ 6315006 h 6858000"/>
              <a:gd name="connsiteX4" fmla="*/ 441046 w 4724401"/>
              <a:gd name="connsiteY4" fmla="*/ 6691153 h 6858000"/>
              <a:gd name="connsiteX5" fmla="*/ 1019354 w 4724401"/>
              <a:gd name="connsiteY5" fmla="*/ 6315006 h 6858000"/>
              <a:gd name="connsiteX6" fmla="*/ 991680 w 4724401"/>
              <a:gd name="connsiteY6" fmla="*/ 6298413 h 6858000"/>
              <a:gd name="connsiteX7" fmla="*/ 409060 w 4724401"/>
              <a:gd name="connsiteY7" fmla="*/ 6671470 h 6858000"/>
              <a:gd name="connsiteX8" fmla="*/ 991680 w 4724401"/>
              <a:gd name="connsiteY8" fmla="*/ 6298413 h 6858000"/>
              <a:gd name="connsiteX9" fmla="*/ 4724401 w 4724401"/>
              <a:gd name="connsiteY9" fmla="*/ 6289099 h 6858000"/>
              <a:gd name="connsiteX10" fmla="*/ 4724401 w 4724401"/>
              <a:gd name="connsiteY10" fmla="*/ 6407899 h 6858000"/>
              <a:gd name="connsiteX11" fmla="*/ 4689678 w 4724401"/>
              <a:gd name="connsiteY11" fmla="*/ 6440241 h 6858000"/>
              <a:gd name="connsiteX12" fmla="*/ 4477543 w 4724401"/>
              <a:gd name="connsiteY12" fmla="*/ 6674836 h 6858000"/>
              <a:gd name="connsiteX13" fmla="*/ 4329957 w 4724401"/>
              <a:gd name="connsiteY13" fmla="*/ 6858000 h 6858000"/>
              <a:gd name="connsiteX14" fmla="*/ 4218595 w 4724401"/>
              <a:gd name="connsiteY14" fmla="*/ 6858000 h 6858000"/>
              <a:gd name="connsiteX15" fmla="*/ 4368888 w 4724401"/>
              <a:gd name="connsiteY15" fmla="*/ 6668412 h 6858000"/>
              <a:gd name="connsiteX16" fmla="*/ 4563091 w 4724401"/>
              <a:gd name="connsiteY16" fmla="*/ 6442508 h 6858000"/>
              <a:gd name="connsiteX17" fmla="*/ 4660205 w 4724401"/>
              <a:gd name="connsiteY17" fmla="*/ 6345369 h 6858000"/>
              <a:gd name="connsiteX18" fmla="*/ 4724401 w 4724401"/>
              <a:gd name="connsiteY18" fmla="*/ 6198577 h 6858000"/>
              <a:gd name="connsiteX19" fmla="*/ 4724401 w 4724401"/>
              <a:gd name="connsiteY19" fmla="*/ 6238480 h 6858000"/>
              <a:gd name="connsiteX20" fmla="*/ 4689789 w 4724401"/>
              <a:gd name="connsiteY20" fmla="*/ 6268382 h 6858000"/>
              <a:gd name="connsiteX21" fmla="*/ 4418722 w 4724401"/>
              <a:gd name="connsiteY21" fmla="*/ 6570886 h 6858000"/>
              <a:gd name="connsiteX22" fmla="*/ 4214944 w 4724401"/>
              <a:gd name="connsiteY22" fmla="*/ 6858000 h 6858000"/>
              <a:gd name="connsiteX23" fmla="*/ 4177898 w 4724401"/>
              <a:gd name="connsiteY23" fmla="*/ 6858000 h 6858000"/>
              <a:gd name="connsiteX24" fmla="*/ 4391597 w 4724401"/>
              <a:gd name="connsiteY24" fmla="*/ 6556370 h 6858000"/>
              <a:gd name="connsiteX25" fmla="*/ 4668889 w 4724401"/>
              <a:gd name="connsiteY25" fmla="*/ 6246399 h 6858000"/>
              <a:gd name="connsiteX26" fmla="*/ 4724401 w 4724401"/>
              <a:gd name="connsiteY26" fmla="*/ 5924240 h 6858000"/>
              <a:gd name="connsiteX27" fmla="*/ 4724401 w 4724401"/>
              <a:gd name="connsiteY27" fmla="*/ 6044002 h 6858000"/>
              <a:gd name="connsiteX28" fmla="*/ 4695216 w 4724401"/>
              <a:gd name="connsiteY28" fmla="*/ 6071545 h 6858000"/>
              <a:gd name="connsiteX29" fmla="*/ 4317146 w 4724401"/>
              <a:gd name="connsiteY29" fmla="*/ 6587716 h 6858000"/>
              <a:gd name="connsiteX30" fmla="*/ 4171627 w 4724401"/>
              <a:gd name="connsiteY30" fmla="*/ 6858000 h 6858000"/>
              <a:gd name="connsiteX31" fmla="*/ 4081585 w 4724401"/>
              <a:gd name="connsiteY31" fmla="*/ 6858000 h 6858000"/>
              <a:gd name="connsiteX32" fmla="*/ 4238603 w 4724401"/>
              <a:gd name="connsiteY32" fmla="*/ 6559341 h 6858000"/>
              <a:gd name="connsiteX33" fmla="*/ 4620848 w 4724401"/>
              <a:gd name="connsiteY33" fmla="*/ 6021419 h 6858000"/>
              <a:gd name="connsiteX34" fmla="*/ 103333 w 4724401"/>
              <a:gd name="connsiteY34" fmla="*/ 5699602 h 6858000"/>
              <a:gd name="connsiteX35" fmla="*/ 233938 w 4724401"/>
              <a:gd name="connsiteY35" fmla="*/ 5809416 h 6858000"/>
              <a:gd name="connsiteX36" fmla="*/ 883580 w 4724401"/>
              <a:gd name="connsiteY36" fmla="*/ 6180710 h 6858000"/>
              <a:gd name="connsiteX37" fmla="*/ 487337 w 4724401"/>
              <a:gd name="connsiteY37" fmla="*/ 5950182 h 6858000"/>
              <a:gd name="connsiteX38" fmla="*/ 354051 w 4724401"/>
              <a:gd name="connsiteY38" fmla="*/ 5854912 h 6858000"/>
              <a:gd name="connsiteX39" fmla="*/ 195436 w 4724401"/>
              <a:gd name="connsiteY39" fmla="*/ 5755068 h 6858000"/>
              <a:gd name="connsiteX40" fmla="*/ 51253 w 4724401"/>
              <a:gd name="connsiteY40" fmla="*/ 5631825 h 6858000"/>
              <a:gd name="connsiteX41" fmla="*/ 211622 w 4724401"/>
              <a:gd name="connsiteY41" fmla="*/ 5728803 h 6858000"/>
              <a:gd name="connsiteX42" fmla="*/ 371652 w 4724401"/>
              <a:gd name="connsiteY42" fmla="*/ 5829062 h 6858000"/>
              <a:gd name="connsiteX43" fmla="*/ 505903 w 4724401"/>
              <a:gd name="connsiteY43" fmla="*/ 5925221 h 6858000"/>
              <a:gd name="connsiteX44" fmla="*/ 899240 w 4724401"/>
              <a:gd name="connsiteY44" fmla="*/ 6153068 h 6858000"/>
              <a:gd name="connsiteX45" fmla="*/ 988114 w 4724401"/>
              <a:gd name="connsiteY45" fmla="*/ 6174204 h 6858000"/>
              <a:gd name="connsiteX46" fmla="*/ 845971 w 4724401"/>
              <a:gd name="connsiteY46" fmla="*/ 6067177 h 6858000"/>
              <a:gd name="connsiteX47" fmla="*/ 448057 w 4724401"/>
              <a:gd name="connsiteY47" fmla="*/ 5841376 h 6858000"/>
              <a:gd name="connsiteX48" fmla="*/ 51253 w 4724401"/>
              <a:gd name="connsiteY48" fmla="*/ 5631825 h 6858000"/>
              <a:gd name="connsiteX49" fmla="*/ 2606687 w 4724401"/>
              <a:gd name="connsiteY49" fmla="*/ 5630718 h 6858000"/>
              <a:gd name="connsiteX50" fmla="*/ 2645658 w 4724401"/>
              <a:gd name="connsiteY50" fmla="*/ 6640259 h 6858000"/>
              <a:gd name="connsiteX51" fmla="*/ 2606687 w 4724401"/>
              <a:gd name="connsiteY51" fmla="*/ 5630718 h 6858000"/>
              <a:gd name="connsiteX52" fmla="*/ 3642057 w 4724401"/>
              <a:gd name="connsiteY52" fmla="*/ 5573487 h 6858000"/>
              <a:gd name="connsiteX53" fmla="*/ 3632981 w 4724401"/>
              <a:gd name="connsiteY53" fmla="*/ 5579437 h 6858000"/>
              <a:gd name="connsiteX54" fmla="*/ 3382436 w 4724401"/>
              <a:gd name="connsiteY54" fmla="*/ 5952726 h 6858000"/>
              <a:gd name="connsiteX55" fmla="*/ 3191929 w 4724401"/>
              <a:gd name="connsiteY55" fmla="*/ 6662669 h 6858000"/>
              <a:gd name="connsiteX56" fmla="*/ 3369898 w 4724401"/>
              <a:gd name="connsiteY56" fmla="*/ 6081771 h 6858000"/>
              <a:gd name="connsiteX57" fmla="*/ 3642057 w 4724401"/>
              <a:gd name="connsiteY57" fmla="*/ 5573487 h 6858000"/>
              <a:gd name="connsiteX58" fmla="*/ 2650666 w 4724401"/>
              <a:gd name="connsiteY58" fmla="*/ 5530686 h 6858000"/>
              <a:gd name="connsiteX59" fmla="*/ 2650249 w 4724401"/>
              <a:gd name="connsiteY59" fmla="*/ 5532101 h 6858000"/>
              <a:gd name="connsiteX60" fmla="*/ 2663808 w 4724401"/>
              <a:gd name="connsiteY60" fmla="*/ 6535215 h 6858000"/>
              <a:gd name="connsiteX61" fmla="*/ 2665418 w 4724401"/>
              <a:gd name="connsiteY61" fmla="*/ 6132756 h 6858000"/>
              <a:gd name="connsiteX62" fmla="*/ 2650666 w 4724401"/>
              <a:gd name="connsiteY62" fmla="*/ 5530686 h 6858000"/>
              <a:gd name="connsiteX63" fmla="*/ 2680277 w 4724401"/>
              <a:gd name="connsiteY63" fmla="*/ 5479204 h 6858000"/>
              <a:gd name="connsiteX64" fmla="*/ 2678972 w 4724401"/>
              <a:gd name="connsiteY64" fmla="*/ 5481582 h 6858000"/>
              <a:gd name="connsiteX65" fmla="*/ 2696666 w 4724401"/>
              <a:gd name="connsiteY65" fmla="*/ 6133836 h 6858000"/>
              <a:gd name="connsiteX66" fmla="*/ 2695769 w 4724401"/>
              <a:gd name="connsiteY66" fmla="*/ 6390955 h 6858000"/>
              <a:gd name="connsiteX67" fmla="*/ 2739893 w 4724401"/>
              <a:gd name="connsiteY67" fmla="*/ 6108357 h 6858000"/>
              <a:gd name="connsiteX68" fmla="*/ 2680277 w 4724401"/>
              <a:gd name="connsiteY68" fmla="*/ 5479204 h 6858000"/>
              <a:gd name="connsiteX69" fmla="*/ 1132195 w 4724401"/>
              <a:gd name="connsiteY69" fmla="*/ 5467980 h 6858000"/>
              <a:gd name="connsiteX70" fmla="*/ 1679056 w 4724401"/>
              <a:gd name="connsiteY70" fmla="*/ 5516907 h 6858000"/>
              <a:gd name="connsiteX71" fmla="*/ 2128648 w 4724401"/>
              <a:gd name="connsiteY71" fmla="*/ 5474249 h 6858000"/>
              <a:gd name="connsiteX72" fmla="*/ 1825619 w 4724401"/>
              <a:gd name="connsiteY72" fmla="*/ 5478447 h 6858000"/>
              <a:gd name="connsiteX73" fmla="*/ 1737798 w 4724401"/>
              <a:gd name="connsiteY73" fmla="*/ 5483353 h 6858000"/>
              <a:gd name="connsiteX74" fmla="*/ 1132195 w 4724401"/>
              <a:gd name="connsiteY74" fmla="*/ 5467980 h 6858000"/>
              <a:gd name="connsiteX75" fmla="*/ 1456157 w 4724401"/>
              <a:gd name="connsiteY75" fmla="*/ 5371404 h 6858000"/>
              <a:gd name="connsiteX76" fmla="*/ 1244432 w 4724401"/>
              <a:gd name="connsiteY76" fmla="*/ 5385601 h 6858000"/>
              <a:gd name="connsiteX77" fmla="*/ 973990 w 4724401"/>
              <a:gd name="connsiteY77" fmla="*/ 5424940 h 6858000"/>
              <a:gd name="connsiteX78" fmla="*/ 1103809 w 4724401"/>
              <a:gd name="connsiteY78" fmla="*/ 5433720 h 6858000"/>
              <a:gd name="connsiteX79" fmla="*/ 1123454 w 4724401"/>
              <a:gd name="connsiteY79" fmla="*/ 5435727 h 6858000"/>
              <a:gd name="connsiteX80" fmla="*/ 1737017 w 4724401"/>
              <a:gd name="connsiteY80" fmla="*/ 5452183 h 6858000"/>
              <a:gd name="connsiteX81" fmla="*/ 1824397 w 4724401"/>
              <a:gd name="connsiteY81" fmla="*/ 5447757 h 6858000"/>
              <a:gd name="connsiteX82" fmla="*/ 2070059 w 4724401"/>
              <a:gd name="connsiteY82" fmla="*/ 5441660 h 6858000"/>
              <a:gd name="connsiteX83" fmla="*/ 1456157 w 4724401"/>
              <a:gd name="connsiteY83" fmla="*/ 5371404 h 6858000"/>
              <a:gd name="connsiteX84" fmla="*/ 4724401 w 4724401"/>
              <a:gd name="connsiteY84" fmla="*/ 5202141 h 6858000"/>
              <a:gd name="connsiteX85" fmla="*/ 4724401 w 4724401"/>
              <a:gd name="connsiteY85" fmla="*/ 5319690 h 6858000"/>
              <a:gd name="connsiteX86" fmla="*/ 4690088 w 4724401"/>
              <a:gd name="connsiteY86" fmla="*/ 5349711 h 6858000"/>
              <a:gd name="connsiteX87" fmla="*/ 4463413 w 4724401"/>
              <a:gd name="connsiteY87" fmla="*/ 5615162 h 6858000"/>
              <a:gd name="connsiteX88" fmla="*/ 4358134 w 4724401"/>
              <a:gd name="connsiteY88" fmla="*/ 5742791 h 6858000"/>
              <a:gd name="connsiteX89" fmla="*/ 4376219 w 4724401"/>
              <a:gd name="connsiteY89" fmla="*/ 5729027 h 6858000"/>
              <a:gd name="connsiteX90" fmla="*/ 4582340 w 4724401"/>
              <a:gd name="connsiteY90" fmla="*/ 5561037 h 6858000"/>
              <a:gd name="connsiteX91" fmla="*/ 4694684 w 4724401"/>
              <a:gd name="connsiteY91" fmla="*/ 5447098 h 6858000"/>
              <a:gd name="connsiteX92" fmla="*/ 4724401 w 4724401"/>
              <a:gd name="connsiteY92" fmla="*/ 5415874 h 6858000"/>
              <a:gd name="connsiteX93" fmla="*/ 4724401 w 4724401"/>
              <a:gd name="connsiteY93" fmla="*/ 5461678 h 6858000"/>
              <a:gd name="connsiteX94" fmla="*/ 4718341 w 4724401"/>
              <a:gd name="connsiteY94" fmla="*/ 5468043 h 6858000"/>
              <a:gd name="connsiteX95" fmla="*/ 4604655 w 4724401"/>
              <a:gd name="connsiteY95" fmla="*/ 5583434 h 6858000"/>
              <a:gd name="connsiteX96" fmla="*/ 4565074 w 4724401"/>
              <a:gd name="connsiteY96" fmla="*/ 5618550 h 6858000"/>
              <a:gd name="connsiteX97" fmla="*/ 4682209 w 4724401"/>
              <a:gd name="connsiteY97" fmla="*/ 5532923 h 6858000"/>
              <a:gd name="connsiteX98" fmla="*/ 4724401 w 4724401"/>
              <a:gd name="connsiteY98" fmla="*/ 5499248 h 6858000"/>
              <a:gd name="connsiteX99" fmla="*/ 4724401 w 4724401"/>
              <a:gd name="connsiteY99" fmla="*/ 5608295 h 6858000"/>
              <a:gd name="connsiteX100" fmla="*/ 4713577 w 4724401"/>
              <a:gd name="connsiteY100" fmla="*/ 5616803 h 6858000"/>
              <a:gd name="connsiteX101" fmla="*/ 3989559 w 4724401"/>
              <a:gd name="connsiteY101" fmla="*/ 6145945 h 6858000"/>
              <a:gd name="connsiteX102" fmla="*/ 3939824 w 4724401"/>
              <a:gd name="connsiteY102" fmla="*/ 6066900 h 6858000"/>
              <a:gd name="connsiteX103" fmla="*/ 4584537 w 4724401"/>
              <a:gd name="connsiteY103" fmla="*/ 5324826 h 6858000"/>
              <a:gd name="connsiteX104" fmla="*/ 4682005 w 4724401"/>
              <a:gd name="connsiteY104" fmla="*/ 5231398 h 6858000"/>
              <a:gd name="connsiteX105" fmla="*/ 1903353 w 4724401"/>
              <a:gd name="connsiteY105" fmla="*/ 5044827 h 6858000"/>
              <a:gd name="connsiteX106" fmla="*/ 1936931 w 4724401"/>
              <a:gd name="connsiteY106" fmla="*/ 5093954 h 6858000"/>
              <a:gd name="connsiteX107" fmla="*/ 2195868 w 4724401"/>
              <a:gd name="connsiteY107" fmla="*/ 5396574 h 6858000"/>
              <a:gd name="connsiteX108" fmla="*/ 2088852 w 4724401"/>
              <a:gd name="connsiteY108" fmla="*/ 5166123 h 6858000"/>
              <a:gd name="connsiteX109" fmla="*/ 1958241 w 4724401"/>
              <a:gd name="connsiteY109" fmla="*/ 5067955 h 6858000"/>
              <a:gd name="connsiteX110" fmla="*/ 1903353 w 4724401"/>
              <a:gd name="connsiteY110" fmla="*/ 5044827 h 6858000"/>
              <a:gd name="connsiteX111" fmla="*/ 1979378 w 4724401"/>
              <a:gd name="connsiteY111" fmla="*/ 4769504 h 6858000"/>
              <a:gd name="connsiteX112" fmla="*/ 2882120 w 4724401"/>
              <a:gd name="connsiteY112" fmla="*/ 5064547 h 6858000"/>
              <a:gd name="connsiteX113" fmla="*/ 2793103 w 4724401"/>
              <a:gd name="connsiteY113" fmla="*/ 5039699 h 6858000"/>
              <a:gd name="connsiteX114" fmla="*/ 2770041 w 4724401"/>
              <a:gd name="connsiteY114" fmla="*/ 5033634 h 6858000"/>
              <a:gd name="connsiteX115" fmla="*/ 1979378 w 4724401"/>
              <a:gd name="connsiteY115" fmla="*/ 4769504 h 6858000"/>
              <a:gd name="connsiteX116" fmla="*/ 1927410 w 4724401"/>
              <a:gd name="connsiteY116" fmla="*/ 4716164 h 6858000"/>
              <a:gd name="connsiteX117" fmla="*/ 1959587 w 4724401"/>
              <a:gd name="connsiteY117" fmla="*/ 4728849 h 6858000"/>
              <a:gd name="connsiteX118" fmla="*/ 2777707 w 4724401"/>
              <a:gd name="connsiteY118" fmla="*/ 5003991 h 6858000"/>
              <a:gd name="connsiteX119" fmla="*/ 2800768 w 4724401"/>
              <a:gd name="connsiteY119" fmla="*/ 5010056 h 6858000"/>
              <a:gd name="connsiteX120" fmla="*/ 2879408 w 4724401"/>
              <a:gd name="connsiteY120" fmla="*/ 5031590 h 6858000"/>
              <a:gd name="connsiteX121" fmla="*/ 2862295 w 4724401"/>
              <a:gd name="connsiteY121" fmla="*/ 5022958 h 6858000"/>
              <a:gd name="connsiteX122" fmla="*/ 2813343 w 4724401"/>
              <a:gd name="connsiteY122" fmla="*/ 4998369 h 6858000"/>
              <a:gd name="connsiteX123" fmla="*/ 2646245 w 4724401"/>
              <a:gd name="connsiteY123" fmla="*/ 4930999 h 6858000"/>
              <a:gd name="connsiteX124" fmla="*/ 1999243 w 4724401"/>
              <a:gd name="connsiteY124" fmla="*/ 4730524 h 6858000"/>
              <a:gd name="connsiteX125" fmla="*/ 1979527 w 4724401"/>
              <a:gd name="connsiteY125" fmla="*/ 4726651 h 6858000"/>
              <a:gd name="connsiteX126" fmla="*/ 1997014 w 4724401"/>
              <a:gd name="connsiteY126" fmla="*/ 4698007 h 6858000"/>
              <a:gd name="connsiteX127" fmla="*/ 2005458 w 4724401"/>
              <a:gd name="connsiteY127" fmla="*/ 4699540 h 6858000"/>
              <a:gd name="connsiteX128" fmla="*/ 2657186 w 4724401"/>
              <a:gd name="connsiteY128" fmla="*/ 4901687 h 6858000"/>
              <a:gd name="connsiteX129" fmla="*/ 2826662 w 4724401"/>
              <a:gd name="connsiteY129" fmla="*/ 4970362 h 6858000"/>
              <a:gd name="connsiteX130" fmla="*/ 2876100 w 4724401"/>
              <a:gd name="connsiteY130" fmla="*/ 4995397 h 6858000"/>
              <a:gd name="connsiteX131" fmla="*/ 3042600 w 4724401"/>
              <a:gd name="connsiteY131" fmla="*/ 5059532 h 6858000"/>
              <a:gd name="connsiteX132" fmla="*/ 1997014 w 4724401"/>
              <a:gd name="connsiteY132" fmla="*/ 4698007 h 6858000"/>
              <a:gd name="connsiteX133" fmla="*/ 2305292 w 4724401"/>
              <a:gd name="connsiteY133" fmla="*/ 4219492 h 6858000"/>
              <a:gd name="connsiteX134" fmla="*/ 3360922 w 4724401"/>
              <a:gd name="connsiteY134" fmla="*/ 4529373 h 6858000"/>
              <a:gd name="connsiteX135" fmla="*/ 3492420 w 4724401"/>
              <a:gd name="connsiteY135" fmla="*/ 4510145 h 6858000"/>
              <a:gd name="connsiteX136" fmla="*/ 3364086 w 4724401"/>
              <a:gd name="connsiteY136" fmla="*/ 4480340 h 6858000"/>
              <a:gd name="connsiteX137" fmla="*/ 3225818 w 4724401"/>
              <a:gd name="connsiteY137" fmla="*/ 4411822 h 6858000"/>
              <a:gd name="connsiteX138" fmla="*/ 3129696 w 4724401"/>
              <a:gd name="connsiteY138" fmla="*/ 4360704 h 6858000"/>
              <a:gd name="connsiteX139" fmla="*/ 2814545 w 4724401"/>
              <a:gd name="connsiteY139" fmla="*/ 4282955 h 6858000"/>
              <a:gd name="connsiteX140" fmla="*/ 2305292 w 4724401"/>
              <a:gd name="connsiteY140" fmla="*/ 4219492 h 6858000"/>
              <a:gd name="connsiteX141" fmla="*/ 2626982 w 4724401"/>
              <a:gd name="connsiteY141" fmla="*/ 4206450 h 6858000"/>
              <a:gd name="connsiteX142" fmla="*/ 2490617 w 4724401"/>
              <a:gd name="connsiteY142" fmla="*/ 4206951 h 6858000"/>
              <a:gd name="connsiteX143" fmla="*/ 2819869 w 4724401"/>
              <a:gd name="connsiteY143" fmla="*/ 4252936 h 6858000"/>
              <a:gd name="connsiteX144" fmla="*/ 3143018 w 4724401"/>
              <a:gd name="connsiteY144" fmla="*/ 4332698 h 6858000"/>
              <a:gd name="connsiteX145" fmla="*/ 3241520 w 4724401"/>
              <a:gd name="connsiteY145" fmla="*/ 4385112 h 6858000"/>
              <a:gd name="connsiteX146" fmla="*/ 3374575 w 4724401"/>
              <a:gd name="connsiteY146" fmla="*/ 4451517 h 6858000"/>
              <a:gd name="connsiteX147" fmla="*/ 3505221 w 4724401"/>
              <a:gd name="connsiteY147" fmla="*/ 4480757 h 6858000"/>
              <a:gd name="connsiteX148" fmla="*/ 2626982 w 4724401"/>
              <a:gd name="connsiteY148" fmla="*/ 4206450 h 6858000"/>
              <a:gd name="connsiteX149" fmla="*/ 1310106 w 4724401"/>
              <a:gd name="connsiteY149" fmla="*/ 3943217 h 6858000"/>
              <a:gd name="connsiteX150" fmla="*/ 854994 w 4724401"/>
              <a:gd name="connsiteY150" fmla="*/ 4399136 h 6858000"/>
              <a:gd name="connsiteX151" fmla="*/ 742462 w 4724401"/>
              <a:gd name="connsiteY151" fmla="*/ 4594648 h 6858000"/>
              <a:gd name="connsiteX152" fmla="*/ 820602 w 4724401"/>
              <a:gd name="connsiteY152" fmla="*/ 4485915 h 6858000"/>
              <a:gd name="connsiteX153" fmla="*/ 878295 w 4724401"/>
              <a:gd name="connsiteY153" fmla="*/ 4403594 h 6858000"/>
              <a:gd name="connsiteX154" fmla="*/ 1240607 w 4724401"/>
              <a:gd name="connsiteY154" fmla="*/ 4010401 h 6858000"/>
              <a:gd name="connsiteX155" fmla="*/ 1423113 w 4724401"/>
              <a:gd name="connsiteY155" fmla="*/ 3874565 h 6858000"/>
              <a:gd name="connsiteX156" fmla="*/ 1260565 w 4724401"/>
              <a:gd name="connsiteY156" fmla="*/ 4031982 h 6858000"/>
              <a:gd name="connsiteX157" fmla="*/ 901900 w 4724401"/>
              <a:gd name="connsiteY157" fmla="*/ 4421236 h 6858000"/>
              <a:gd name="connsiteX158" fmla="*/ 845044 w 4724401"/>
              <a:gd name="connsiteY158" fmla="*/ 4502436 h 6858000"/>
              <a:gd name="connsiteX159" fmla="*/ 685926 w 4724401"/>
              <a:gd name="connsiteY159" fmla="*/ 4703069 h 6858000"/>
              <a:gd name="connsiteX160" fmla="*/ 684248 w 4724401"/>
              <a:gd name="connsiteY160" fmla="*/ 4706721 h 6858000"/>
              <a:gd name="connsiteX161" fmla="*/ 1423113 w 4724401"/>
              <a:gd name="connsiteY161" fmla="*/ 3874565 h 6858000"/>
              <a:gd name="connsiteX162" fmla="*/ 3316479 w 4724401"/>
              <a:gd name="connsiteY162" fmla="*/ 3872136 h 6858000"/>
              <a:gd name="connsiteX163" fmla="*/ 3546806 w 4724401"/>
              <a:gd name="connsiteY163" fmla="*/ 4356139 h 6858000"/>
              <a:gd name="connsiteX164" fmla="*/ 3364433 w 4724401"/>
              <a:gd name="connsiteY164" fmla="*/ 3953121 h 6858000"/>
              <a:gd name="connsiteX165" fmla="*/ 3291335 w 4724401"/>
              <a:gd name="connsiteY165" fmla="*/ 3767420 h 6858000"/>
              <a:gd name="connsiteX166" fmla="*/ 3390805 w 4724401"/>
              <a:gd name="connsiteY166" fmla="*/ 3937163 h 6858000"/>
              <a:gd name="connsiteX167" fmla="*/ 3579062 w 4724401"/>
              <a:gd name="connsiteY167" fmla="*/ 4359040 h 6858000"/>
              <a:gd name="connsiteX168" fmla="*/ 3467355 w 4724401"/>
              <a:gd name="connsiteY168" fmla="*/ 3988130 h 6858000"/>
              <a:gd name="connsiteX169" fmla="*/ 3310753 w 4724401"/>
              <a:gd name="connsiteY169" fmla="*/ 3787140 h 6858000"/>
              <a:gd name="connsiteX170" fmla="*/ 3291335 w 4724401"/>
              <a:gd name="connsiteY170" fmla="*/ 3767420 h 6858000"/>
              <a:gd name="connsiteX171" fmla="*/ 1635889 w 4724401"/>
              <a:gd name="connsiteY171" fmla="*/ 3709494 h 6858000"/>
              <a:gd name="connsiteX172" fmla="*/ 1634800 w 4724401"/>
              <a:gd name="connsiteY172" fmla="*/ 3731111 h 6858000"/>
              <a:gd name="connsiteX173" fmla="*/ 1635889 w 4724401"/>
              <a:gd name="connsiteY173" fmla="*/ 3709494 h 6858000"/>
              <a:gd name="connsiteX174" fmla="*/ 1510397 w 4724401"/>
              <a:gd name="connsiteY174" fmla="*/ 3684705 h 6858000"/>
              <a:gd name="connsiteX175" fmla="*/ 1146550 w 4724401"/>
              <a:gd name="connsiteY175" fmla="*/ 3802012 h 6858000"/>
              <a:gd name="connsiteX176" fmla="*/ 698834 w 4724401"/>
              <a:gd name="connsiteY176" fmla="*/ 3952272 h 6858000"/>
              <a:gd name="connsiteX177" fmla="*/ 34256 w 4724401"/>
              <a:gd name="connsiteY177" fmla="*/ 4347603 h 6858000"/>
              <a:gd name="connsiteX178" fmla="*/ 527241 w 4724401"/>
              <a:gd name="connsiteY178" fmla="*/ 4065078 h 6858000"/>
              <a:gd name="connsiteX179" fmla="*/ 1510397 w 4724401"/>
              <a:gd name="connsiteY179" fmla="*/ 3684705 h 6858000"/>
              <a:gd name="connsiteX180" fmla="*/ 1313114 w 4724401"/>
              <a:gd name="connsiteY180" fmla="*/ 3655216 h 6858000"/>
              <a:gd name="connsiteX181" fmla="*/ 1109304 w 4724401"/>
              <a:gd name="connsiteY181" fmla="*/ 3669030 h 6858000"/>
              <a:gd name="connsiteX182" fmla="*/ 8129 w 4724401"/>
              <a:gd name="connsiteY182" fmla="*/ 4330519 h 6858000"/>
              <a:gd name="connsiteX183" fmla="*/ 687572 w 4724401"/>
              <a:gd name="connsiteY183" fmla="*/ 3925629 h 6858000"/>
              <a:gd name="connsiteX184" fmla="*/ 1138365 w 4724401"/>
              <a:gd name="connsiteY184" fmla="*/ 3774515 h 6858000"/>
              <a:gd name="connsiteX185" fmla="*/ 1505579 w 4724401"/>
              <a:gd name="connsiteY185" fmla="*/ 3655526 h 6858000"/>
              <a:gd name="connsiteX186" fmla="*/ 1313114 w 4724401"/>
              <a:gd name="connsiteY186" fmla="*/ 3655216 h 6858000"/>
              <a:gd name="connsiteX187" fmla="*/ 3655073 w 4724401"/>
              <a:gd name="connsiteY187" fmla="*/ 3650884 h 6858000"/>
              <a:gd name="connsiteX188" fmla="*/ 3989938 w 4724401"/>
              <a:gd name="connsiteY188" fmla="*/ 3991685 h 6858000"/>
              <a:gd name="connsiteX189" fmla="*/ 4393907 w 4724401"/>
              <a:gd name="connsiteY189" fmla="*/ 4261258 h 6858000"/>
              <a:gd name="connsiteX190" fmla="*/ 4648051 w 4724401"/>
              <a:gd name="connsiteY190" fmla="*/ 4374051 h 6858000"/>
              <a:gd name="connsiteX191" fmla="*/ 4383389 w 4724401"/>
              <a:gd name="connsiteY191" fmla="*/ 4184369 h 6858000"/>
              <a:gd name="connsiteX192" fmla="*/ 4165508 w 4724401"/>
              <a:gd name="connsiteY192" fmla="*/ 4035196 h 6858000"/>
              <a:gd name="connsiteX193" fmla="*/ 4068162 w 4724401"/>
              <a:gd name="connsiteY193" fmla="*/ 3953394 h 6858000"/>
              <a:gd name="connsiteX194" fmla="*/ 3981416 w 4724401"/>
              <a:gd name="connsiteY194" fmla="*/ 3880482 h 6858000"/>
              <a:gd name="connsiteX195" fmla="*/ 3800147 w 4724401"/>
              <a:gd name="connsiteY195" fmla="*/ 3749872 h 6858000"/>
              <a:gd name="connsiteX196" fmla="*/ 3670252 w 4724401"/>
              <a:gd name="connsiteY196" fmla="*/ 3622798 h 6858000"/>
              <a:gd name="connsiteX197" fmla="*/ 3817258 w 4724401"/>
              <a:gd name="connsiteY197" fmla="*/ 3723577 h 6858000"/>
              <a:gd name="connsiteX198" fmla="*/ 4000461 w 4724401"/>
              <a:gd name="connsiteY198" fmla="*/ 3855966 h 6858000"/>
              <a:gd name="connsiteX199" fmla="*/ 4088180 w 4724401"/>
              <a:gd name="connsiteY199" fmla="*/ 3929774 h 6858000"/>
              <a:gd name="connsiteX200" fmla="*/ 4184555 w 4724401"/>
              <a:gd name="connsiteY200" fmla="*/ 4010683 h 6858000"/>
              <a:gd name="connsiteX201" fmla="*/ 4399563 w 4724401"/>
              <a:gd name="connsiteY201" fmla="*/ 4158106 h 6858000"/>
              <a:gd name="connsiteX202" fmla="*/ 4684469 w 4724401"/>
              <a:gd name="connsiteY202" fmla="*/ 4364680 h 6858000"/>
              <a:gd name="connsiteX203" fmla="*/ 4690271 w 4724401"/>
              <a:gd name="connsiteY203" fmla="*/ 4370034 h 6858000"/>
              <a:gd name="connsiteX204" fmla="*/ 4136093 w 4724401"/>
              <a:gd name="connsiteY204" fmla="*/ 3858466 h 6858000"/>
              <a:gd name="connsiteX205" fmla="*/ 3670252 w 4724401"/>
              <a:gd name="connsiteY205" fmla="*/ 3622798 h 6858000"/>
              <a:gd name="connsiteX206" fmla="*/ 3174829 w 4724401"/>
              <a:gd name="connsiteY206" fmla="*/ 3620110 h 6858000"/>
              <a:gd name="connsiteX207" fmla="*/ 3189263 w 4724401"/>
              <a:gd name="connsiteY207" fmla="*/ 3625726 h 6858000"/>
              <a:gd name="connsiteX208" fmla="*/ 3560912 w 4724401"/>
              <a:gd name="connsiteY208" fmla="*/ 4079863 h 6858000"/>
              <a:gd name="connsiteX209" fmla="*/ 3626636 w 4724401"/>
              <a:gd name="connsiteY209" fmla="*/ 4512230 h 6858000"/>
              <a:gd name="connsiteX210" fmla="*/ 3653088 w 4724401"/>
              <a:gd name="connsiteY210" fmla="*/ 4521417 h 6858000"/>
              <a:gd name="connsiteX211" fmla="*/ 3988128 w 4724401"/>
              <a:gd name="connsiteY211" fmla="*/ 4817267 h 6858000"/>
              <a:gd name="connsiteX212" fmla="*/ 4618309 w 4724401"/>
              <a:gd name="connsiteY212" fmla="*/ 4699202 h 6858000"/>
              <a:gd name="connsiteX213" fmla="*/ 4724401 w 4724401"/>
              <a:gd name="connsiteY213" fmla="*/ 4687606 h 6858000"/>
              <a:gd name="connsiteX214" fmla="*/ 4724401 w 4724401"/>
              <a:gd name="connsiteY214" fmla="*/ 4773345 h 6858000"/>
              <a:gd name="connsiteX215" fmla="*/ 4671155 w 4724401"/>
              <a:gd name="connsiteY215" fmla="*/ 4778608 h 6858000"/>
              <a:gd name="connsiteX216" fmla="*/ 4086300 w 4724401"/>
              <a:gd name="connsiteY216" fmla="*/ 4884599 h 6858000"/>
              <a:gd name="connsiteX217" fmla="*/ 4085485 w 4724401"/>
              <a:gd name="connsiteY217" fmla="*/ 4899070 h 6858000"/>
              <a:gd name="connsiteX218" fmla="*/ 3871915 w 4724401"/>
              <a:gd name="connsiteY218" fmla="*/ 5253645 h 6858000"/>
              <a:gd name="connsiteX219" fmla="*/ 3799374 w 4724401"/>
              <a:gd name="connsiteY219" fmla="*/ 5466127 h 6858000"/>
              <a:gd name="connsiteX220" fmla="*/ 3498850 w 4724401"/>
              <a:gd name="connsiteY220" fmla="*/ 6661888 h 6858000"/>
              <a:gd name="connsiteX221" fmla="*/ 3399216 w 4724401"/>
              <a:gd name="connsiteY221" fmla="*/ 6858000 h 6858000"/>
              <a:gd name="connsiteX222" fmla="*/ 3303688 w 4724401"/>
              <a:gd name="connsiteY222" fmla="*/ 6858000 h 6858000"/>
              <a:gd name="connsiteX223" fmla="*/ 3391774 w 4724401"/>
              <a:gd name="connsiteY223" fmla="*/ 6697181 h 6858000"/>
              <a:gd name="connsiteX224" fmla="*/ 3735540 w 4724401"/>
              <a:gd name="connsiteY224" fmla="*/ 5546923 h 6858000"/>
              <a:gd name="connsiteX225" fmla="*/ 3729438 w 4724401"/>
              <a:gd name="connsiteY225" fmla="*/ 5569058 h 6858000"/>
              <a:gd name="connsiteX226" fmla="*/ 3707782 w 4724401"/>
              <a:gd name="connsiteY226" fmla="*/ 5644908 h 6858000"/>
              <a:gd name="connsiteX227" fmla="*/ 3583827 w 4724401"/>
              <a:gd name="connsiteY227" fmla="*/ 6039215 h 6858000"/>
              <a:gd name="connsiteX228" fmla="*/ 3547861 w 4724401"/>
              <a:gd name="connsiteY228" fmla="*/ 6129609 h 6858000"/>
              <a:gd name="connsiteX229" fmla="*/ 3490905 w 4724401"/>
              <a:gd name="connsiteY229" fmla="*/ 6277660 h 6858000"/>
              <a:gd name="connsiteX230" fmla="*/ 3455859 w 4724401"/>
              <a:gd name="connsiteY230" fmla="*/ 6391301 h 6858000"/>
              <a:gd name="connsiteX231" fmla="*/ 3429112 w 4724401"/>
              <a:gd name="connsiteY231" fmla="*/ 6479469 h 6858000"/>
              <a:gd name="connsiteX232" fmla="*/ 3304862 w 4724401"/>
              <a:gd name="connsiteY232" fmla="*/ 6796476 h 6858000"/>
              <a:gd name="connsiteX233" fmla="*/ 3276071 w 4724401"/>
              <a:gd name="connsiteY233" fmla="*/ 6858000 h 6858000"/>
              <a:gd name="connsiteX234" fmla="*/ 3240805 w 4724401"/>
              <a:gd name="connsiteY234" fmla="*/ 6858000 h 6858000"/>
              <a:gd name="connsiteX235" fmla="*/ 3275917 w 4724401"/>
              <a:gd name="connsiteY235" fmla="*/ 6783192 h 6858000"/>
              <a:gd name="connsiteX236" fmla="*/ 3399358 w 4724401"/>
              <a:gd name="connsiteY236" fmla="*/ 6469011 h 6858000"/>
              <a:gd name="connsiteX237" fmla="*/ 3425650 w 4724401"/>
              <a:gd name="connsiteY237" fmla="*/ 6381333 h 6858000"/>
              <a:gd name="connsiteX238" fmla="*/ 3460661 w 4724401"/>
              <a:gd name="connsiteY238" fmla="*/ 6266763 h 6858000"/>
              <a:gd name="connsiteX239" fmla="*/ 3518021 w 4724401"/>
              <a:gd name="connsiteY239" fmla="*/ 6117298 h 6858000"/>
              <a:gd name="connsiteX240" fmla="*/ 3554035 w 4724401"/>
              <a:gd name="connsiteY240" fmla="*/ 6027832 h 6858000"/>
              <a:gd name="connsiteX241" fmla="*/ 3677174 w 4724401"/>
              <a:gd name="connsiteY241" fmla="*/ 5636351 h 6858000"/>
              <a:gd name="connsiteX242" fmla="*/ 3698819 w 4724401"/>
              <a:gd name="connsiteY242" fmla="*/ 5560503 h 6858000"/>
              <a:gd name="connsiteX243" fmla="*/ 3702094 w 4724401"/>
              <a:gd name="connsiteY243" fmla="*/ 5549194 h 6858000"/>
              <a:gd name="connsiteX244" fmla="*/ 3398355 w 4724401"/>
              <a:gd name="connsiteY244" fmla="*/ 6094603 h 6858000"/>
              <a:gd name="connsiteX245" fmla="*/ 3193941 w 4724401"/>
              <a:gd name="connsiteY245" fmla="*/ 6798775 h 6858000"/>
              <a:gd name="connsiteX246" fmla="*/ 3184140 w 4724401"/>
              <a:gd name="connsiteY246" fmla="*/ 6858000 h 6858000"/>
              <a:gd name="connsiteX247" fmla="*/ 3099978 w 4724401"/>
              <a:gd name="connsiteY247" fmla="*/ 6858000 h 6858000"/>
              <a:gd name="connsiteX248" fmla="*/ 3101556 w 4724401"/>
              <a:gd name="connsiteY248" fmla="*/ 6843337 h 6858000"/>
              <a:gd name="connsiteX249" fmla="*/ 3370162 w 4724401"/>
              <a:gd name="connsiteY249" fmla="*/ 5785550 h 6858000"/>
              <a:gd name="connsiteX250" fmla="*/ 3746477 w 4724401"/>
              <a:gd name="connsiteY250" fmla="*/ 5377889 h 6858000"/>
              <a:gd name="connsiteX251" fmla="*/ 3863399 w 4724401"/>
              <a:gd name="connsiteY251" fmla="*/ 5087257 h 6858000"/>
              <a:gd name="connsiteX252" fmla="*/ 3968712 w 4724401"/>
              <a:gd name="connsiteY252" fmla="*/ 4913989 h 6858000"/>
              <a:gd name="connsiteX253" fmla="*/ 2792390 w 4724401"/>
              <a:gd name="connsiteY253" fmla="*/ 5382974 h 6858000"/>
              <a:gd name="connsiteX254" fmla="*/ 2714982 w 4724401"/>
              <a:gd name="connsiteY254" fmla="*/ 5427051 h 6858000"/>
              <a:gd name="connsiteX255" fmla="*/ 2813361 w 4724401"/>
              <a:gd name="connsiteY255" fmla="*/ 6023912 h 6858000"/>
              <a:gd name="connsiteX256" fmla="*/ 2688430 w 4724401"/>
              <a:gd name="connsiteY256" fmla="*/ 6801564 h 6858000"/>
              <a:gd name="connsiteX257" fmla="*/ 2629626 w 4724401"/>
              <a:gd name="connsiteY257" fmla="*/ 6763394 h 6858000"/>
              <a:gd name="connsiteX258" fmla="*/ 2565328 w 4724401"/>
              <a:gd name="connsiteY258" fmla="*/ 5516399 h 6858000"/>
              <a:gd name="connsiteX259" fmla="*/ 1922999 w 4724401"/>
              <a:gd name="connsiteY259" fmla="*/ 5980343 h 6858000"/>
              <a:gd name="connsiteX260" fmla="*/ 1950261 w 4724401"/>
              <a:gd name="connsiteY260" fmla="*/ 6405858 h 6858000"/>
              <a:gd name="connsiteX261" fmla="*/ 2365554 w 4724401"/>
              <a:gd name="connsiteY261" fmla="*/ 6759107 h 6858000"/>
              <a:gd name="connsiteX262" fmla="*/ 2424142 w 4724401"/>
              <a:gd name="connsiteY262" fmla="*/ 6858000 h 6858000"/>
              <a:gd name="connsiteX263" fmla="*/ 2395994 w 4724401"/>
              <a:gd name="connsiteY263" fmla="*/ 6858000 h 6858000"/>
              <a:gd name="connsiteX264" fmla="*/ 2392863 w 4724401"/>
              <a:gd name="connsiteY264" fmla="*/ 6852964 h 6858000"/>
              <a:gd name="connsiteX265" fmla="*/ 2017589 w 4724401"/>
              <a:gd name="connsiteY265" fmla="*/ 6493982 h 6858000"/>
              <a:gd name="connsiteX266" fmla="*/ 2147336 w 4724401"/>
              <a:gd name="connsiteY266" fmla="*/ 6594052 h 6858000"/>
              <a:gd name="connsiteX267" fmla="*/ 2207047 w 4724401"/>
              <a:gd name="connsiteY267" fmla="*/ 6654540 h 6858000"/>
              <a:gd name="connsiteX268" fmla="*/ 2299106 w 4724401"/>
              <a:gd name="connsiteY268" fmla="*/ 6778931 h 6858000"/>
              <a:gd name="connsiteX269" fmla="*/ 2314430 w 4724401"/>
              <a:gd name="connsiteY269" fmla="*/ 6801144 h 6858000"/>
              <a:gd name="connsiteX270" fmla="*/ 2352406 w 4724401"/>
              <a:gd name="connsiteY270" fmla="*/ 6858000 h 6858000"/>
              <a:gd name="connsiteX271" fmla="*/ 2314492 w 4724401"/>
              <a:gd name="connsiteY271" fmla="*/ 6858000 h 6858000"/>
              <a:gd name="connsiteX272" fmla="*/ 2288095 w 4724401"/>
              <a:gd name="connsiteY272" fmla="*/ 6818030 h 6858000"/>
              <a:gd name="connsiteX273" fmla="*/ 2272768 w 4724401"/>
              <a:gd name="connsiteY273" fmla="*/ 6795822 h 6858000"/>
              <a:gd name="connsiteX274" fmla="*/ 2182715 w 4724401"/>
              <a:gd name="connsiteY274" fmla="*/ 6675071 h 6858000"/>
              <a:gd name="connsiteX275" fmla="*/ 2032061 w 4724401"/>
              <a:gd name="connsiteY275" fmla="*/ 6541380 h 6858000"/>
              <a:gd name="connsiteX276" fmla="*/ 2257220 w 4724401"/>
              <a:gd name="connsiteY276" fmla="*/ 6826257 h 6858000"/>
              <a:gd name="connsiteX277" fmla="*/ 2281324 w 4724401"/>
              <a:gd name="connsiteY277" fmla="*/ 6858000 h 6858000"/>
              <a:gd name="connsiteX278" fmla="*/ 2242860 w 4724401"/>
              <a:gd name="connsiteY278" fmla="*/ 6858000 h 6858000"/>
              <a:gd name="connsiteX279" fmla="*/ 2232818 w 4724401"/>
              <a:gd name="connsiteY279" fmla="*/ 6844926 h 6858000"/>
              <a:gd name="connsiteX280" fmla="*/ 1990172 w 4724401"/>
              <a:gd name="connsiteY280" fmla="*/ 6542121 h 6858000"/>
              <a:gd name="connsiteX281" fmla="*/ 2124090 w 4724401"/>
              <a:gd name="connsiteY281" fmla="*/ 6761017 h 6858000"/>
              <a:gd name="connsiteX282" fmla="*/ 2200380 w 4724401"/>
              <a:gd name="connsiteY282" fmla="*/ 6858000 h 6858000"/>
              <a:gd name="connsiteX283" fmla="*/ 2147507 w 4724401"/>
              <a:gd name="connsiteY283" fmla="*/ 6858000 h 6858000"/>
              <a:gd name="connsiteX284" fmla="*/ 2070668 w 4724401"/>
              <a:gd name="connsiteY284" fmla="*/ 6761520 h 6858000"/>
              <a:gd name="connsiteX285" fmla="*/ 1975142 w 4724401"/>
              <a:gd name="connsiteY285" fmla="*/ 6585570 h 6858000"/>
              <a:gd name="connsiteX286" fmla="*/ 2050035 w 4724401"/>
              <a:gd name="connsiteY286" fmla="*/ 6813345 h 6858000"/>
              <a:gd name="connsiteX287" fmla="*/ 2063025 w 4724401"/>
              <a:gd name="connsiteY287" fmla="*/ 6858000 h 6858000"/>
              <a:gd name="connsiteX288" fmla="*/ 2021675 w 4724401"/>
              <a:gd name="connsiteY288" fmla="*/ 6858000 h 6858000"/>
              <a:gd name="connsiteX289" fmla="*/ 2019308 w 4724401"/>
              <a:gd name="connsiteY289" fmla="*/ 6847118 h 6858000"/>
              <a:gd name="connsiteX290" fmla="*/ 1938835 w 4724401"/>
              <a:gd name="connsiteY290" fmla="*/ 6551160 h 6858000"/>
              <a:gd name="connsiteX291" fmla="*/ 1953230 w 4724401"/>
              <a:gd name="connsiteY291" fmla="*/ 6759699 h 6858000"/>
              <a:gd name="connsiteX292" fmla="*/ 1956763 w 4724401"/>
              <a:gd name="connsiteY292" fmla="*/ 6778191 h 6858000"/>
              <a:gd name="connsiteX293" fmla="*/ 1967925 w 4724401"/>
              <a:gd name="connsiteY293" fmla="*/ 6858000 h 6858000"/>
              <a:gd name="connsiteX294" fmla="*/ 1936622 w 4724401"/>
              <a:gd name="connsiteY294" fmla="*/ 6858000 h 6858000"/>
              <a:gd name="connsiteX295" fmla="*/ 1926261 w 4724401"/>
              <a:gd name="connsiteY295" fmla="*/ 6784064 h 6858000"/>
              <a:gd name="connsiteX296" fmla="*/ 1922724 w 4724401"/>
              <a:gd name="connsiteY296" fmla="*/ 6765577 h 6858000"/>
              <a:gd name="connsiteX297" fmla="*/ 1904650 w 4724401"/>
              <a:gd name="connsiteY297" fmla="*/ 6639616 h 6858000"/>
              <a:gd name="connsiteX298" fmla="*/ 1885273 w 4724401"/>
              <a:gd name="connsiteY298" fmla="*/ 6858000 h 6858000"/>
              <a:gd name="connsiteX299" fmla="*/ 1854363 w 4724401"/>
              <a:gd name="connsiteY299" fmla="*/ 6858000 h 6858000"/>
              <a:gd name="connsiteX300" fmla="*/ 1880391 w 4724401"/>
              <a:gd name="connsiteY300" fmla="*/ 6603796 h 6858000"/>
              <a:gd name="connsiteX301" fmla="*/ 1818273 w 4724401"/>
              <a:gd name="connsiteY301" fmla="*/ 6715729 h 6858000"/>
              <a:gd name="connsiteX302" fmla="*/ 1794691 w 4724401"/>
              <a:gd name="connsiteY302" fmla="*/ 6843239 h 6858000"/>
              <a:gd name="connsiteX303" fmla="*/ 1794914 w 4724401"/>
              <a:gd name="connsiteY303" fmla="*/ 6858000 h 6858000"/>
              <a:gd name="connsiteX304" fmla="*/ 1746128 w 4724401"/>
              <a:gd name="connsiteY304" fmla="*/ 6858000 h 6858000"/>
              <a:gd name="connsiteX305" fmla="*/ 1753934 w 4724401"/>
              <a:gd name="connsiteY305" fmla="*/ 6724796 h 6858000"/>
              <a:gd name="connsiteX306" fmla="*/ 1792053 w 4724401"/>
              <a:gd name="connsiteY306" fmla="*/ 6572396 h 6858000"/>
              <a:gd name="connsiteX307" fmla="*/ 1862248 w 4724401"/>
              <a:gd name="connsiteY307" fmla="*/ 6266397 h 6858000"/>
              <a:gd name="connsiteX308" fmla="*/ 1862250 w 4724401"/>
              <a:gd name="connsiteY308" fmla="*/ 6033531 h 6858000"/>
              <a:gd name="connsiteX309" fmla="*/ 1211999 w 4724401"/>
              <a:gd name="connsiteY309" fmla="*/ 6683610 h 6858000"/>
              <a:gd name="connsiteX310" fmla="*/ 1213266 w 4724401"/>
              <a:gd name="connsiteY310" fmla="*/ 6691947 h 6858000"/>
              <a:gd name="connsiteX311" fmla="*/ 1203370 w 4724401"/>
              <a:gd name="connsiteY311" fmla="*/ 6850676 h 6858000"/>
              <a:gd name="connsiteX312" fmla="*/ 1203671 w 4724401"/>
              <a:gd name="connsiteY312" fmla="*/ 6858000 h 6858000"/>
              <a:gd name="connsiteX313" fmla="*/ 1143180 w 4724401"/>
              <a:gd name="connsiteY313" fmla="*/ 6858000 h 6858000"/>
              <a:gd name="connsiteX314" fmla="*/ 1142176 w 4724401"/>
              <a:gd name="connsiteY314" fmla="*/ 6766045 h 6858000"/>
              <a:gd name="connsiteX315" fmla="*/ 1067484 w 4724401"/>
              <a:gd name="connsiteY315" fmla="*/ 6858000 h 6858000"/>
              <a:gd name="connsiteX316" fmla="*/ 953928 w 4724401"/>
              <a:gd name="connsiteY316" fmla="*/ 6858000 h 6858000"/>
              <a:gd name="connsiteX317" fmla="*/ 959715 w 4724401"/>
              <a:gd name="connsiteY317" fmla="*/ 6850185 h 6858000"/>
              <a:gd name="connsiteX318" fmla="*/ 1483788 w 4724401"/>
              <a:gd name="connsiteY318" fmla="*/ 6259174 h 6858000"/>
              <a:gd name="connsiteX319" fmla="*/ 1100671 w 4724401"/>
              <a:gd name="connsiteY319" fmla="*/ 6252137 h 6858000"/>
              <a:gd name="connsiteX320" fmla="*/ 1090144 w 4724401"/>
              <a:gd name="connsiteY320" fmla="*/ 6256748 h 6858000"/>
              <a:gd name="connsiteX321" fmla="*/ 1095872 w 4724401"/>
              <a:gd name="connsiteY321" fmla="*/ 6271892 h 6858000"/>
              <a:gd name="connsiteX322" fmla="*/ 262785 w 4724401"/>
              <a:gd name="connsiteY322" fmla="*/ 6845450 h 6858000"/>
              <a:gd name="connsiteX323" fmla="*/ 209968 w 4724401"/>
              <a:gd name="connsiteY323" fmla="*/ 6770713 h 6858000"/>
              <a:gd name="connsiteX324" fmla="*/ 873460 w 4724401"/>
              <a:gd name="connsiteY324" fmla="*/ 6253768 h 6858000"/>
              <a:gd name="connsiteX325" fmla="*/ 192686 w 4724401"/>
              <a:gd name="connsiteY325" fmla="*/ 5849257 h 6858000"/>
              <a:gd name="connsiteX326" fmla="*/ 4696 w 4724401"/>
              <a:gd name="connsiteY326" fmla="*/ 5697668 h 6858000"/>
              <a:gd name="connsiteX327" fmla="*/ 0 w 4724401"/>
              <a:gd name="connsiteY327" fmla="*/ 5689984 h 6858000"/>
              <a:gd name="connsiteX328" fmla="*/ 0 w 4724401"/>
              <a:gd name="connsiteY328" fmla="*/ 5513472 h 6858000"/>
              <a:gd name="connsiteX329" fmla="*/ 174101 w 4724401"/>
              <a:gd name="connsiteY329" fmla="*/ 5620277 h 6858000"/>
              <a:gd name="connsiteX330" fmla="*/ 891800 w 4724401"/>
              <a:gd name="connsiteY330" fmla="*/ 6036935 h 6858000"/>
              <a:gd name="connsiteX331" fmla="*/ 1072219 w 4724401"/>
              <a:gd name="connsiteY331" fmla="*/ 6169443 h 6858000"/>
              <a:gd name="connsiteX332" fmla="*/ 1074117 w 4724401"/>
              <a:gd name="connsiteY332" fmla="*/ 6170301 h 6858000"/>
              <a:gd name="connsiteX333" fmla="*/ 1083114 w 4724401"/>
              <a:gd name="connsiteY333" fmla="*/ 6174131 h 6858000"/>
              <a:gd name="connsiteX334" fmla="*/ 1543010 w 4724401"/>
              <a:gd name="connsiteY334" fmla="*/ 6191140 h 6858000"/>
              <a:gd name="connsiteX335" fmla="*/ 1551080 w 4724401"/>
              <a:gd name="connsiteY335" fmla="*/ 6195006 h 6858000"/>
              <a:gd name="connsiteX336" fmla="*/ 2345443 w 4724401"/>
              <a:gd name="connsiteY336" fmla="*/ 5549882 h 6858000"/>
              <a:gd name="connsiteX337" fmla="*/ 1721499 w 4724401"/>
              <a:gd name="connsiteY337" fmla="*/ 5599969 h 6858000"/>
              <a:gd name="connsiteX338" fmla="*/ 767716 w 4724401"/>
              <a:gd name="connsiteY338" fmla="*/ 5472768 h 6858000"/>
              <a:gd name="connsiteX339" fmla="*/ 722147 w 4724401"/>
              <a:gd name="connsiteY339" fmla="*/ 5393091 h 6858000"/>
              <a:gd name="connsiteX340" fmla="*/ 1485552 w 4724401"/>
              <a:gd name="connsiteY340" fmla="*/ 5313202 h 6858000"/>
              <a:gd name="connsiteX341" fmla="*/ 2143004 w 4724401"/>
              <a:gd name="connsiteY341" fmla="*/ 5402420 h 6858000"/>
              <a:gd name="connsiteX342" fmla="*/ 1933391 w 4724401"/>
              <a:gd name="connsiteY342" fmla="*/ 5156971 h 6858000"/>
              <a:gd name="connsiteX343" fmla="*/ 1827118 w 4724401"/>
              <a:gd name="connsiteY343" fmla="*/ 4968410 h 6858000"/>
              <a:gd name="connsiteX344" fmla="*/ 1837349 w 4724401"/>
              <a:gd name="connsiteY344" fmla="*/ 4956357 h 6858000"/>
              <a:gd name="connsiteX345" fmla="*/ 2162835 w 4724401"/>
              <a:gd name="connsiteY345" fmla="*/ 5187853 h 6858000"/>
              <a:gd name="connsiteX346" fmla="*/ 2257167 w 4724401"/>
              <a:gd name="connsiteY346" fmla="*/ 5462123 h 6858000"/>
              <a:gd name="connsiteX347" fmla="*/ 2261598 w 4724401"/>
              <a:gd name="connsiteY347" fmla="*/ 5467998 h 6858000"/>
              <a:gd name="connsiteX348" fmla="*/ 2437177 w 4724401"/>
              <a:gd name="connsiteY348" fmla="*/ 5479608 h 6858000"/>
              <a:gd name="connsiteX349" fmla="*/ 2445247 w 4724401"/>
              <a:gd name="connsiteY349" fmla="*/ 5483476 h 6858000"/>
              <a:gd name="connsiteX350" fmla="*/ 2743626 w 4724401"/>
              <a:gd name="connsiteY350" fmla="*/ 5304819 h 6858000"/>
              <a:gd name="connsiteX351" fmla="*/ 3048102 w 4724401"/>
              <a:gd name="connsiteY351" fmla="*/ 5150595 h 6858000"/>
              <a:gd name="connsiteX352" fmla="*/ 1799414 w 4724401"/>
              <a:gd name="connsiteY352" fmla="*/ 4694732 h 6858000"/>
              <a:gd name="connsiteX353" fmla="*/ 1771735 w 4724401"/>
              <a:gd name="connsiteY353" fmla="*/ 4619929 h 6858000"/>
              <a:gd name="connsiteX354" fmla="*/ 3104273 w 4724401"/>
              <a:gd name="connsiteY354" fmla="*/ 5076159 h 6858000"/>
              <a:gd name="connsiteX355" fmla="*/ 3113245 w 4724401"/>
              <a:gd name="connsiteY355" fmla="*/ 5090705 h 6858000"/>
              <a:gd name="connsiteX356" fmla="*/ 3126294 w 4724401"/>
              <a:gd name="connsiteY356" fmla="*/ 5114400 h 6858000"/>
              <a:gd name="connsiteX357" fmla="*/ 3937433 w 4724401"/>
              <a:gd name="connsiteY357" fmla="*/ 4830473 h 6858000"/>
              <a:gd name="connsiteX358" fmla="*/ 3590475 w 4724401"/>
              <a:gd name="connsiteY358" fmla="*/ 4597974 h 6858000"/>
              <a:gd name="connsiteX359" fmla="*/ 3100264 w 4724401"/>
              <a:gd name="connsiteY359" fmla="*/ 4579845 h 6858000"/>
              <a:gd name="connsiteX360" fmla="*/ 2183576 w 4724401"/>
              <a:gd name="connsiteY360" fmla="*/ 4227150 h 6858000"/>
              <a:gd name="connsiteX361" fmla="*/ 2151029 w 4724401"/>
              <a:gd name="connsiteY361" fmla="*/ 4146947 h 6858000"/>
              <a:gd name="connsiteX362" fmla="*/ 3563434 w 4724401"/>
              <a:gd name="connsiteY362" fmla="*/ 4469115 h 6858000"/>
              <a:gd name="connsiteX363" fmla="*/ 3177952 w 4724401"/>
              <a:gd name="connsiteY363" fmla="*/ 3657386 h 6858000"/>
              <a:gd name="connsiteX364" fmla="*/ 3174829 w 4724401"/>
              <a:gd name="connsiteY364" fmla="*/ 3620110 h 6858000"/>
              <a:gd name="connsiteX365" fmla="*/ 3429186 w 4724401"/>
              <a:gd name="connsiteY365" fmla="*/ 3458784 h 6858000"/>
              <a:gd name="connsiteX366" fmla="*/ 3446761 w 4724401"/>
              <a:gd name="connsiteY366" fmla="*/ 3461278 h 6858000"/>
              <a:gd name="connsiteX367" fmla="*/ 4419733 w 4724401"/>
              <a:gd name="connsiteY367" fmla="*/ 3963555 h 6858000"/>
              <a:gd name="connsiteX368" fmla="*/ 4659448 w 4724401"/>
              <a:gd name="connsiteY368" fmla="*/ 4172746 h 6858000"/>
              <a:gd name="connsiteX369" fmla="*/ 4724401 w 4724401"/>
              <a:gd name="connsiteY369" fmla="*/ 4275524 h 6858000"/>
              <a:gd name="connsiteX370" fmla="*/ 4724401 w 4724401"/>
              <a:gd name="connsiteY370" fmla="*/ 4519331 h 6858000"/>
              <a:gd name="connsiteX371" fmla="*/ 4695727 w 4724401"/>
              <a:gd name="connsiteY371" fmla="*/ 4489837 h 6858000"/>
              <a:gd name="connsiteX372" fmla="*/ 4036318 w 4724401"/>
              <a:gd name="connsiteY372" fmla="*/ 4147013 h 6858000"/>
              <a:gd name="connsiteX373" fmla="*/ 3432098 w 4724401"/>
              <a:gd name="connsiteY373" fmla="*/ 3537312 h 6858000"/>
              <a:gd name="connsiteX374" fmla="*/ 3429186 w 4724401"/>
              <a:gd name="connsiteY374" fmla="*/ 3458784 h 6858000"/>
              <a:gd name="connsiteX375" fmla="*/ 4287835 w 4724401"/>
              <a:gd name="connsiteY375" fmla="*/ 3252276 h 6858000"/>
              <a:gd name="connsiteX376" fmla="*/ 4305321 w 4724401"/>
              <a:gd name="connsiteY376" fmla="*/ 3256953 h 6858000"/>
              <a:gd name="connsiteX377" fmla="*/ 4633631 w 4724401"/>
              <a:gd name="connsiteY377" fmla="*/ 3503706 h 6858000"/>
              <a:gd name="connsiteX378" fmla="*/ 4724401 w 4724401"/>
              <a:gd name="connsiteY378" fmla="*/ 3579225 h 6858000"/>
              <a:gd name="connsiteX379" fmla="*/ 4724401 w 4724401"/>
              <a:gd name="connsiteY379" fmla="*/ 3637622 h 6858000"/>
              <a:gd name="connsiteX380" fmla="*/ 4594837 w 4724401"/>
              <a:gd name="connsiteY380" fmla="*/ 3532274 h 6858000"/>
              <a:gd name="connsiteX381" fmla="*/ 4441737 w 4724401"/>
              <a:gd name="connsiteY381" fmla="*/ 3399734 h 6858000"/>
              <a:gd name="connsiteX382" fmla="*/ 4431236 w 4724401"/>
              <a:gd name="connsiteY382" fmla="*/ 3400954 h 6858000"/>
              <a:gd name="connsiteX383" fmla="*/ 4557150 w 4724401"/>
              <a:gd name="connsiteY383" fmla="*/ 3510023 h 6858000"/>
              <a:gd name="connsiteX384" fmla="*/ 4709959 w 4724401"/>
              <a:gd name="connsiteY384" fmla="*/ 3658245 h 6858000"/>
              <a:gd name="connsiteX385" fmla="*/ 4724401 w 4724401"/>
              <a:gd name="connsiteY385" fmla="*/ 3673072 h 6858000"/>
              <a:gd name="connsiteX386" fmla="*/ 4724401 w 4724401"/>
              <a:gd name="connsiteY386" fmla="*/ 3718516 h 6858000"/>
              <a:gd name="connsiteX387" fmla="*/ 4642986 w 4724401"/>
              <a:gd name="connsiteY387" fmla="*/ 3635718 h 6858000"/>
              <a:gd name="connsiteX388" fmla="*/ 4440129 w 4724401"/>
              <a:gd name="connsiteY388" fmla="*/ 3448571 h 6858000"/>
              <a:gd name="connsiteX389" fmla="*/ 4700658 w 4724401"/>
              <a:gd name="connsiteY389" fmla="*/ 3767518 h 6858000"/>
              <a:gd name="connsiteX390" fmla="*/ 4724401 w 4724401"/>
              <a:gd name="connsiteY390" fmla="*/ 3790032 h 6858000"/>
              <a:gd name="connsiteX391" fmla="*/ 4724401 w 4724401"/>
              <a:gd name="connsiteY391" fmla="*/ 3871856 h 6858000"/>
              <a:gd name="connsiteX392" fmla="*/ 4649232 w 4724401"/>
              <a:gd name="connsiteY392" fmla="*/ 3785028 h 6858000"/>
              <a:gd name="connsiteX393" fmla="*/ 4294126 w 4724401"/>
              <a:gd name="connsiteY393" fmla="*/ 3303048 h 6858000"/>
              <a:gd name="connsiteX394" fmla="*/ 4287835 w 4724401"/>
              <a:gd name="connsiteY394" fmla="*/ 3252276 h 6858000"/>
              <a:gd name="connsiteX395" fmla="*/ 1318687 w 4724401"/>
              <a:gd name="connsiteY395" fmla="*/ 3113840 h 6858000"/>
              <a:gd name="connsiteX396" fmla="*/ 1066793 w 4724401"/>
              <a:gd name="connsiteY396" fmla="*/ 3212171 h 6858000"/>
              <a:gd name="connsiteX397" fmla="*/ 993319 w 4724401"/>
              <a:gd name="connsiteY397" fmla="*/ 3247648 h 6858000"/>
              <a:gd name="connsiteX398" fmla="*/ 853081 w 4724401"/>
              <a:gd name="connsiteY398" fmla="*/ 3312410 h 6858000"/>
              <a:gd name="connsiteX399" fmla="*/ 805957 w 4724401"/>
              <a:gd name="connsiteY399" fmla="*/ 3330443 h 6858000"/>
              <a:gd name="connsiteX400" fmla="*/ 1318687 w 4724401"/>
              <a:gd name="connsiteY400" fmla="*/ 3113840 h 6858000"/>
              <a:gd name="connsiteX401" fmla="*/ 1238695 w 4724401"/>
              <a:gd name="connsiteY401" fmla="*/ 3076820 h 6858000"/>
              <a:gd name="connsiteX402" fmla="*/ 716371 w 4724401"/>
              <a:gd name="connsiteY402" fmla="*/ 3293249 h 6858000"/>
              <a:gd name="connsiteX403" fmla="*/ 579522 w 4724401"/>
              <a:gd name="connsiteY403" fmla="*/ 3371759 h 6858000"/>
              <a:gd name="connsiteX404" fmla="*/ 600288 w 4724401"/>
              <a:gd name="connsiteY404" fmla="*/ 3365555 h 6858000"/>
              <a:gd name="connsiteX405" fmla="*/ 840692 w 4724401"/>
              <a:gd name="connsiteY405" fmla="*/ 3284921 h 6858000"/>
              <a:gd name="connsiteX406" fmla="*/ 979248 w 4724401"/>
              <a:gd name="connsiteY406" fmla="*/ 3221003 h 6858000"/>
              <a:gd name="connsiteX407" fmla="*/ 1053282 w 4724401"/>
              <a:gd name="connsiteY407" fmla="*/ 3185247 h 6858000"/>
              <a:gd name="connsiteX408" fmla="*/ 1320603 w 4724401"/>
              <a:gd name="connsiteY408" fmla="*/ 3081281 h 6858000"/>
              <a:gd name="connsiteX409" fmla="*/ 1238695 w 4724401"/>
              <a:gd name="connsiteY409" fmla="*/ 3076820 h 6858000"/>
              <a:gd name="connsiteX410" fmla="*/ 2399523 w 4724401"/>
              <a:gd name="connsiteY410" fmla="*/ 1428234 h 6858000"/>
              <a:gd name="connsiteX411" fmla="*/ 2224982 w 4724401"/>
              <a:gd name="connsiteY411" fmla="*/ 1826201 h 6858000"/>
              <a:gd name="connsiteX412" fmla="*/ 2096099 w 4724401"/>
              <a:gd name="connsiteY412" fmla="*/ 2345900 h 6858000"/>
              <a:gd name="connsiteX413" fmla="*/ 2283317 w 4724401"/>
              <a:gd name="connsiteY413" fmla="*/ 1796925 h 6858000"/>
              <a:gd name="connsiteX414" fmla="*/ 2448558 w 4724401"/>
              <a:gd name="connsiteY414" fmla="*/ 1373435 h 6858000"/>
              <a:gd name="connsiteX415" fmla="*/ 2312521 w 4724401"/>
              <a:gd name="connsiteY415" fmla="*/ 1806140 h 6858000"/>
              <a:gd name="connsiteX416" fmla="*/ 2127533 w 4724401"/>
              <a:gd name="connsiteY416" fmla="*/ 2348380 h 6858000"/>
              <a:gd name="connsiteX417" fmla="*/ 2358080 w 4724401"/>
              <a:gd name="connsiteY417" fmla="*/ 1866134 h 6858000"/>
              <a:gd name="connsiteX418" fmla="*/ 2407436 w 4724401"/>
              <a:gd name="connsiteY418" fmla="*/ 1651070 h 6858000"/>
              <a:gd name="connsiteX419" fmla="*/ 2448558 w 4724401"/>
              <a:gd name="connsiteY419" fmla="*/ 1373435 h 6858000"/>
              <a:gd name="connsiteX420" fmla="*/ 278707 w 4724401"/>
              <a:gd name="connsiteY420" fmla="*/ 1352270 h 6858000"/>
              <a:gd name="connsiteX421" fmla="*/ 321570 w 4724401"/>
              <a:gd name="connsiteY421" fmla="*/ 1861610 h 6858000"/>
              <a:gd name="connsiteX422" fmla="*/ 294281 w 4724401"/>
              <a:gd name="connsiteY422" fmla="*/ 1440658 h 6858000"/>
              <a:gd name="connsiteX423" fmla="*/ 1423821 w 4724401"/>
              <a:gd name="connsiteY423" fmla="*/ 1351958 h 6858000"/>
              <a:gd name="connsiteX424" fmla="*/ 1638521 w 4724401"/>
              <a:gd name="connsiteY424" fmla="*/ 1908470 h 6858000"/>
              <a:gd name="connsiteX425" fmla="*/ 1754199 w 4724401"/>
              <a:gd name="connsiteY425" fmla="*/ 2149284 h 6858000"/>
              <a:gd name="connsiteX426" fmla="*/ 1908359 w 4724401"/>
              <a:gd name="connsiteY426" fmla="*/ 2364988 h 6858000"/>
              <a:gd name="connsiteX427" fmla="*/ 1647661 w 4724401"/>
              <a:gd name="connsiteY427" fmla="*/ 1825945 h 6858000"/>
              <a:gd name="connsiteX428" fmla="*/ 1423821 w 4724401"/>
              <a:gd name="connsiteY428" fmla="*/ 1351958 h 6858000"/>
              <a:gd name="connsiteX429" fmla="*/ 1431890 w 4724401"/>
              <a:gd name="connsiteY429" fmla="*/ 1306475 h 6858000"/>
              <a:gd name="connsiteX430" fmla="*/ 1507597 w 4724401"/>
              <a:gd name="connsiteY430" fmla="*/ 1446132 h 6858000"/>
              <a:gd name="connsiteX431" fmla="*/ 1674586 w 4724401"/>
              <a:gd name="connsiteY431" fmla="*/ 1813832 h 6858000"/>
              <a:gd name="connsiteX432" fmla="*/ 1815950 w 4724401"/>
              <a:gd name="connsiteY432" fmla="*/ 2128564 h 6858000"/>
              <a:gd name="connsiteX433" fmla="*/ 1984242 w 4724401"/>
              <a:gd name="connsiteY433" fmla="*/ 2430829 h 6858000"/>
              <a:gd name="connsiteX434" fmla="*/ 2014023 w 4724401"/>
              <a:gd name="connsiteY434" fmla="*/ 2450995 h 6858000"/>
              <a:gd name="connsiteX435" fmla="*/ 1747337 w 4724401"/>
              <a:gd name="connsiteY435" fmla="*/ 1855264 h 6858000"/>
              <a:gd name="connsiteX436" fmla="*/ 1533749 w 4724401"/>
              <a:gd name="connsiteY436" fmla="*/ 1478656 h 6858000"/>
              <a:gd name="connsiteX437" fmla="*/ 1431890 w 4724401"/>
              <a:gd name="connsiteY437" fmla="*/ 1306475 h 6858000"/>
              <a:gd name="connsiteX438" fmla="*/ 655236 w 4724401"/>
              <a:gd name="connsiteY438" fmla="*/ 1268632 h 6858000"/>
              <a:gd name="connsiteX439" fmla="*/ 839521 w 4724401"/>
              <a:gd name="connsiteY439" fmla="*/ 1685315 h 6858000"/>
              <a:gd name="connsiteX440" fmla="*/ 1109416 w 4724401"/>
              <a:gd name="connsiteY440" fmla="*/ 2061663 h 6858000"/>
              <a:gd name="connsiteX441" fmla="*/ 1298300 w 4724401"/>
              <a:gd name="connsiteY441" fmla="*/ 2247742 h 6858000"/>
              <a:gd name="connsiteX442" fmla="*/ 1125871 w 4724401"/>
              <a:gd name="connsiteY442" fmla="*/ 1989513 h 6858000"/>
              <a:gd name="connsiteX443" fmla="*/ 981574 w 4724401"/>
              <a:gd name="connsiteY443" fmla="*/ 1783157 h 6858000"/>
              <a:gd name="connsiteX444" fmla="*/ 922198 w 4724401"/>
              <a:gd name="connsiteY444" fmla="*/ 1677437 h 6858000"/>
              <a:gd name="connsiteX445" fmla="*/ 869293 w 4724401"/>
              <a:gd name="connsiteY445" fmla="*/ 1583214 h 6858000"/>
              <a:gd name="connsiteX446" fmla="*/ 751431 w 4724401"/>
              <a:gd name="connsiteY446" fmla="*/ 1405731 h 6858000"/>
              <a:gd name="connsiteX447" fmla="*/ 291466 w 4724401"/>
              <a:gd name="connsiteY447" fmla="*/ 1250369 h 6858000"/>
              <a:gd name="connsiteX448" fmla="*/ 323180 w 4724401"/>
              <a:gd name="connsiteY448" fmla="*/ 1435283 h 6858000"/>
              <a:gd name="connsiteX449" fmla="*/ 349381 w 4724401"/>
              <a:gd name="connsiteY449" fmla="*/ 1875041 h 6858000"/>
              <a:gd name="connsiteX450" fmla="*/ 374363 w 4724401"/>
              <a:gd name="connsiteY450" fmla="*/ 1506494 h 6858000"/>
              <a:gd name="connsiteX451" fmla="*/ 302168 w 4724401"/>
              <a:gd name="connsiteY451" fmla="*/ 1274495 h 6858000"/>
              <a:gd name="connsiteX452" fmla="*/ 291466 w 4724401"/>
              <a:gd name="connsiteY452" fmla="*/ 1250369 h 6858000"/>
              <a:gd name="connsiteX453" fmla="*/ 678222 w 4724401"/>
              <a:gd name="connsiteY453" fmla="*/ 1248670 h 6858000"/>
              <a:gd name="connsiteX454" fmla="*/ 775536 w 4724401"/>
              <a:gd name="connsiteY454" fmla="*/ 1388015 h 6858000"/>
              <a:gd name="connsiteX455" fmla="*/ 894529 w 4724401"/>
              <a:gd name="connsiteY455" fmla="*/ 1567739 h 6858000"/>
              <a:gd name="connsiteX456" fmla="*/ 948000 w 4724401"/>
              <a:gd name="connsiteY456" fmla="*/ 1663088 h 6858000"/>
              <a:gd name="connsiteX457" fmla="*/ 1006812 w 4724401"/>
              <a:gd name="connsiteY457" fmla="*/ 1767683 h 6858000"/>
              <a:gd name="connsiteX458" fmla="*/ 1149133 w 4724401"/>
              <a:gd name="connsiteY458" fmla="*/ 1971513 h 6858000"/>
              <a:gd name="connsiteX459" fmla="*/ 1333952 w 4724401"/>
              <a:gd name="connsiteY459" fmla="*/ 2251620 h 6858000"/>
              <a:gd name="connsiteX460" fmla="*/ 1337329 w 4724401"/>
              <a:gd name="connsiteY460" fmla="*/ 2258350 h 6858000"/>
              <a:gd name="connsiteX461" fmla="*/ 1014726 w 4724401"/>
              <a:gd name="connsiteY461" fmla="*/ 1615556 h 6858000"/>
              <a:gd name="connsiteX462" fmla="*/ 678222 w 4724401"/>
              <a:gd name="connsiteY462" fmla="*/ 1248670 h 6858000"/>
              <a:gd name="connsiteX463" fmla="*/ 4002475 w 4724401"/>
              <a:gd name="connsiteY463" fmla="*/ 1037802 h 6858000"/>
              <a:gd name="connsiteX464" fmla="*/ 4000324 w 4724401"/>
              <a:gd name="connsiteY464" fmla="*/ 1039362 h 6858000"/>
              <a:gd name="connsiteX465" fmla="*/ 4002862 w 4724401"/>
              <a:gd name="connsiteY465" fmla="*/ 1042866 h 6858000"/>
              <a:gd name="connsiteX466" fmla="*/ 4002475 w 4724401"/>
              <a:gd name="connsiteY466" fmla="*/ 1037802 h 6858000"/>
              <a:gd name="connsiteX467" fmla="*/ 506322 w 4724401"/>
              <a:gd name="connsiteY467" fmla="*/ 1020997 h 6858000"/>
              <a:gd name="connsiteX468" fmla="*/ 533068 w 4724401"/>
              <a:gd name="connsiteY468" fmla="*/ 1029409 h 6858000"/>
              <a:gd name="connsiteX469" fmla="*/ 1232525 w 4724401"/>
              <a:gd name="connsiteY469" fmla="*/ 1804675 h 6858000"/>
              <a:gd name="connsiteX470" fmla="*/ 1388858 w 4724401"/>
              <a:gd name="connsiteY470" fmla="*/ 2368011 h 6858000"/>
              <a:gd name="connsiteX471" fmla="*/ 1384098 w 4724401"/>
              <a:gd name="connsiteY471" fmla="*/ 2378125 h 6858000"/>
              <a:gd name="connsiteX472" fmla="*/ 1425393 w 4724401"/>
              <a:gd name="connsiteY472" fmla="*/ 2589124 h 6858000"/>
              <a:gd name="connsiteX473" fmla="*/ 1424001 w 4724401"/>
              <a:gd name="connsiteY473" fmla="*/ 2597541 h 6858000"/>
              <a:gd name="connsiteX474" fmla="*/ 2152729 w 4724401"/>
              <a:gd name="connsiteY474" fmla="*/ 2864487 h 6858000"/>
              <a:gd name="connsiteX475" fmla="*/ 2020609 w 4724401"/>
              <a:gd name="connsiteY475" fmla="*/ 2539671 h 6858000"/>
              <a:gd name="connsiteX476" fmla="*/ 2018920 w 4724401"/>
              <a:gd name="connsiteY476" fmla="*/ 2536309 h 6858000"/>
              <a:gd name="connsiteX477" fmla="*/ 1342441 w 4724401"/>
              <a:gd name="connsiteY477" fmla="*/ 1173017 h 6858000"/>
              <a:gd name="connsiteX478" fmla="*/ 1367925 w 4724401"/>
              <a:gd name="connsiteY478" fmla="*/ 1135648 h 6858000"/>
              <a:gd name="connsiteX479" fmla="*/ 1771401 w 4724401"/>
              <a:gd name="connsiteY479" fmla="*/ 1806673 h 6858000"/>
              <a:gd name="connsiteX480" fmla="*/ 1972385 w 4724401"/>
              <a:gd name="connsiteY480" fmla="*/ 2198735 h 6858000"/>
              <a:gd name="connsiteX481" fmla="*/ 2040892 w 4724401"/>
              <a:gd name="connsiteY481" fmla="*/ 2405205 h 6858000"/>
              <a:gd name="connsiteX482" fmla="*/ 2131689 w 4724401"/>
              <a:gd name="connsiteY482" fmla="*/ 1936926 h 6858000"/>
              <a:gd name="connsiteX483" fmla="*/ 2454820 w 4724401"/>
              <a:gd name="connsiteY483" fmla="*/ 1248808 h 6858000"/>
              <a:gd name="connsiteX484" fmla="*/ 2492512 w 4724401"/>
              <a:gd name="connsiteY484" fmla="*/ 1302920 h 6858000"/>
              <a:gd name="connsiteX485" fmla="*/ 2081216 w 4724401"/>
              <a:gd name="connsiteY485" fmla="*/ 2527513 h 6858000"/>
              <a:gd name="connsiteX486" fmla="*/ 2081211 w 4724401"/>
              <a:gd name="connsiteY486" fmla="*/ 2528916 h 6858000"/>
              <a:gd name="connsiteX487" fmla="*/ 2199067 w 4724401"/>
              <a:gd name="connsiteY487" fmla="*/ 2884061 h 6858000"/>
              <a:gd name="connsiteX488" fmla="*/ 3192586 w 4724401"/>
              <a:gd name="connsiteY488" fmla="*/ 3411496 h 6858000"/>
              <a:gd name="connsiteX489" fmla="*/ 3182620 w 4724401"/>
              <a:gd name="connsiteY489" fmla="*/ 3483279 h 6858000"/>
              <a:gd name="connsiteX490" fmla="*/ 2435119 w 4724401"/>
              <a:gd name="connsiteY490" fmla="*/ 3080173 h 6858000"/>
              <a:gd name="connsiteX491" fmla="*/ 2410152 w 4724401"/>
              <a:gd name="connsiteY491" fmla="*/ 3063751 h 6858000"/>
              <a:gd name="connsiteX492" fmla="*/ 2408099 w 4724401"/>
              <a:gd name="connsiteY492" fmla="*/ 3064403 h 6858000"/>
              <a:gd name="connsiteX493" fmla="*/ 2407218 w 4724401"/>
              <a:gd name="connsiteY493" fmla="*/ 3070324 h 6858000"/>
              <a:gd name="connsiteX494" fmla="*/ 2380138 w 4724401"/>
              <a:gd name="connsiteY494" fmla="*/ 3099341 h 6858000"/>
              <a:gd name="connsiteX495" fmla="*/ 1765923 w 4724401"/>
              <a:gd name="connsiteY495" fmla="*/ 3581043 h 6858000"/>
              <a:gd name="connsiteX496" fmla="*/ 1702258 w 4724401"/>
              <a:gd name="connsiteY496" fmla="*/ 3612286 h 6858000"/>
              <a:gd name="connsiteX497" fmla="*/ 1538370 w 4724401"/>
              <a:gd name="connsiteY497" fmla="*/ 3811804 h 6858000"/>
              <a:gd name="connsiteX498" fmla="*/ 542867 w 4724401"/>
              <a:gd name="connsiteY498" fmla="*/ 4944092 h 6858000"/>
              <a:gd name="connsiteX499" fmla="*/ 515800 w 4724401"/>
              <a:gd name="connsiteY499" fmla="*/ 4862180 h 6858000"/>
              <a:gd name="connsiteX500" fmla="*/ 909145 w 4724401"/>
              <a:gd name="connsiteY500" fmla="*/ 4199225 h 6858000"/>
              <a:gd name="connsiteX501" fmla="*/ 1214067 w 4724401"/>
              <a:gd name="connsiteY501" fmla="*/ 3908561 h 6858000"/>
              <a:gd name="connsiteX502" fmla="*/ 640967 w 4724401"/>
              <a:gd name="connsiteY502" fmla="*/ 4105601 h 6858000"/>
              <a:gd name="connsiteX503" fmla="*/ 112563 w 4724401"/>
              <a:gd name="connsiteY503" fmla="*/ 4396952 h 6858000"/>
              <a:gd name="connsiteX504" fmla="*/ 0 w 4724401"/>
              <a:gd name="connsiteY504" fmla="*/ 4466006 h 6858000"/>
              <a:gd name="connsiteX505" fmla="*/ 0 w 4724401"/>
              <a:gd name="connsiteY505" fmla="*/ 4233763 h 6858000"/>
              <a:gd name="connsiteX506" fmla="*/ 36881 w 4724401"/>
              <a:gd name="connsiteY506" fmla="*/ 4200118 h 6858000"/>
              <a:gd name="connsiteX507" fmla="*/ 910534 w 4724401"/>
              <a:gd name="connsiteY507" fmla="*/ 3629753 h 6858000"/>
              <a:gd name="connsiteX508" fmla="*/ 1578717 w 4724401"/>
              <a:gd name="connsiteY508" fmla="*/ 3575982 h 6858000"/>
              <a:gd name="connsiteX509" fmla="*/ 2338780 w 4724401"/>
              <a:gd name="connsiteY509" fmla="*/ 3033725 h 6858000"/>
              <a:gd name="connsiteX510" fmla="*/ 1807991 w 4724401"/>
              <a:gd name="connsiteY510" fmla="*/ 2807184 h 6858000"/>
              <a:gd name="connsiteX511" fmla="*/ 1416358 w 4724401"/>
              <a:gd name="connsiteY511" fmla="*/ 3112571 h 6858000"/>
              <a:gd name="connsiteX512" fmla="*/ 939066 w 4724401"/>
              <a:gd name="connsiteY512" fmla="*/ 3378798 h 6858000"/>
              <a:gd name="connsiteX513" fmla="*/ 115099 w 4724401"/>
              <a:gd name="connsiteY513" fmla="*/ 3607650 h 6858000"/>
              <a:gd name="connsiteX514" fmla="*/ 97284 w 4724401"/>
              <a:gd name="connsiteY514" fmla="*/ 3520393 h 6858000"/>
              <a:gd name="connsiteX515" fmla="*/ 922050 w 4724401"/>
              <a:gd name="connsiteY515" fmla="*/ 3074867 h 6858000"/>
              <a:gd name="connsiteX516" fmla="*/ 1405265 w 4724401"/>
              <a:gd name="connsiteY516" fmla="*/ 3016319 h 6858000"/>
              <a:gd name="connsiteX517" fmla="*/ 1407512 w 4724401"/>
              <a:gd name="connsiteY517" fmla="*/ 3018001 h 6858000"/>
              <a:gd name="connsiteX518" fmla="*/ 1726266 w 4724401"/>
              <a:gd name="connsiteY518" fmla="*/ 2777274 h 6858000"/>
              <a:gd name="connsiteX519" fmla="*/ 625390 w 4724401"/>
              <a:gd name="connsiteY519" fmla="*/ 2514541 h 6858000"/>
              <a:gd name="connsiteX520" fmla="*/ 619799 w 4724401"/>
              <a:gd name="connsiteY520" fmla="*/ 2527180 h 6858000"/>
              <a:gd name="connsiteX521" fmla="*/ 310030 w 4724401"/>
              <a:gd name="connsiteY521" fmla="*/ 2771818 h 6858000"/>
              <a:gd name="connsiteX522" fmla="*/ 173877 w 4724401"/>
              <a:gd name="connsiteY522" fmla="*/ 2937056 h 6858000"/>
              <a:gd name="connsiteX523" fmla="*/ 77889 w 4724401"/>
              <a:gd name="connsiteY523" fmla="*/ 3138440 h 6858000"/>
              <a:gd name="connsiteX524" fmla="*/ 0 w 4724401"/>
              <a:gd name="connsiteY524" fmla="*/ 3271395 h 6858000"/>
              <a:gd name="connsiteX525" fmla="*/ 0 w 4724401"/>
              <a:gd name="connsiteY525" fmla="*/ 3153002 h 6858000"/>
              <a:gd name="connsiteX526" fmla="*/ 2386 w 4724401"/>
              <a:gd name="connsiteY526" fmla="*/ 3149203 h 6858000"/>
              <a:gd name="connsiteX527" fmla="*/ 89753 w 4724401"/>
              <a:gd name="connsiteY527" fmla="*/ 2987702 h 6858000"/>
              <a:gd name="connsiteX528" fmla="*/ 76869 w 4724401"/>
              <a:gd name="connsiteY528" fmla="*/ 3005404 h 6858000"/>
              <a:gd name="connsiteX529" fmla="*/ 32049 w 4724401"/>
              <a:gd name="connsiteY529" fmla="*/ 3065814 h 6858000"/>
              <a:gd name="connsiteX530" fmla="*/ 0 w 4724401"/>
              <a:gd name="connsiteY530" fmla="*/ 3108744 h 6858000"/>
              <a:gd name="connsiteX531" fmla="*/ 0 w 4724401"/>
              <a:gd name="connsiteY531" fmla="*/ 3058059 h 6858000"/>
              <a:gd name="connsiteX532" fmla="*/ 7610 w 4724401"/>
              <a:gd name="connsiteY532" fmla="*/ 3047889 h 6858000"/>
              <a:gd name="connsiteX533" fmla="*/ 52419 w 4724401"/>
              <a:gd name="connsiteY533" fmla="*/ 2987479 h 6858000"/>
              <a:gd name="connsiteX534" fmla="*/ 59142 w 4724401"/>
              <a:gd name="connsiteY534" fmla="*/ 2978488 h 6858000"/>
              <a:gd name="connsiteX535" fmla="*/ 0 w 4724401"/>
              <a:gd name="connsiteY535" fmla="*/ 3015334 h 6858000"/>
              <a:gd name="connsiteX536" fmla="*/ 0 w 4724401"/>
              <a:gd name="connsiteY536" fmla="*/ 2914286 h 6858000"/>
              <a:gd name="connsiteX537" fmla="*/ 36383 w 4724401"/>
              <a:gd name="connsiteY537" fmla="*/ 2901128 h 6858000"/>
              <a:gd name="connsiteX538" fmla="*/ 156329 w 4724401"/>
              <a:gd name="connsiteY538" fmla="*/ 2840533 h 6858000"/>
              <a:gd name="connsiteX539" fmla="*/ 358355 w 4724401"/>
              <a:gd name="connsiteY539" fmla="*/ 2620471 h 6858000"/>
              <a:gd name="connsiteX540" fmla="*/ 510577 w 4724401"/>
              <a:gd name="connsiteY540" fmla="*/ 2501244 h 6858000"/>
              <a:gd name="connsiteX541" fmla="*/ 211967 w 4724401"/>
              <a:gd name="connsiteY541" fmla="*/ 2479171 h 6858000"/>
              <a:gd name="connsiteX542" fmla="*/ 0 w 4724401"/>
              <a:gd name="connsiteY542" fmla="*/ 2476398 h 6858000"/>
              <a:gd name="connsiteX543" fmla="*/ 0 w 4724401"/>
              <a:gd name="connsiteY543" fmla="*/ 2389189 h 6858000"/>
              <a:gd name="connsiteX544" fmla="*/ 103062 w 4724401"/>
              <a:gd name="connsiteY544" fmla="*/ 2389518 h 6858000"/>
              <a:gd name="connsiteX545" fmla="*/ 510734 w 4724401"/>
              <a:gd name="connsiteY545" fmla="*/ 2416201 h 6858000"/>
              <a:gd name="connsiteX546" fmla="*/ 279257 w 4724401"/>
              <a:gd name="connsiteY546" fmla="*/ 2092102 h 6858000"/>
              <a:gd name="connsiteX547" fmla="*/ 65265 w 4724401"/>
              <a:gd name="connsiteY547" fmla="*/ 2006049 h 6858000"/>
              <a:gd name="connsiteX548" fmla="*/ 0 w 4724401"/>
              <a:gd name="connsiteY548" fmla="*/ 1982532 h 6858000"/>
              <a:gd name="connsiteX549" fmla="*/ 0 w 4724401"/>
              <a:gd name="connsiteY549" fmla="*/ 1912789 h 6858000"/>
              <a:gd name="connsiteX550" fmla="*/ 97460 w 4724401"/>
              <a:gd name="connsiteY550" fmla="*/ 1953725 h 6858000"/>
              <a:gd name="connsiteX551" fmla="*/ 221272 w 4724401"/>
              <a:gd name="connsiteY551" fmla="*/ 1980766 h 6858000"/>
              <a:gd name="connsiteX552" fmla="*/ 116765 w 4724401"/>
              <a:gd name="connsiteY552" fmla="*/ 1911033 h 6858000"/>
              <a:gd name="connsiteX553" fmla="*/ 16405 w 4724401"/>
              <a:gd name="connsiteY553" fmla="*/ 1803412 h 6858000"/>
              <a:gd name="connsiteX554" fmla="*/ 0 w 4724401"/>
              <a:gd name="connsiteY554" fmla="*/ 1784777 h 6858000"/>
              <a:gd name="connsiteX555" fmla="*/ 0 w 4724401"/>
              <a:gd name="connsiteY555" fmla="*/ 1740082 h 6858000"/>
              <a:gd name="connsiteX556" fmla="*/ 39394 w 4724401"/>
              <a:gd name="connsiteY556" fmla="*/ 1784856 h 6858000"/>
              <a:gd name="connsiteX557" fmla="*/ 135813 w 4724401"/>
              <a:gd name="connsiteY557" fmla="*/ 1888838 h 6858000"/>
              <a:gd name="connsiteX558" fmla="*/ 242575 w 4724401"/>
              <a:gd name="connsiteY558" fmla="*/ 1958841 h 6858000"/>
              <a:gd name="connsiteX559" fmla="*/ 82197 w 4724401"/>
              <a:gd name="connsiteY559" fmla="*/ 1754826 h 6858000"/>
              <a:gd name="connsiteX560" fmla="*/ 0 w 4724401"/>
              <a:gd name="connsiteY560" fmla="*/ 1679650 h 6858000"/>
              <a:gd name="connsiteX561" fmla="*/ 0 w 4724401"/>
              <a:gd name="connsiteY561" fmla="*/ 1602463 h 6858000"/>
              <a:gd name="connsiteX562" fmla="*/ 84689 w 4724401"/>
              <a:gd name="connsiteY562" fmla="*/ 1677442 h 6858000"/>
              <a:gd name="connsiteX563" fmla="*/ 298437 w 4724401"/>
              <a:gd name="connsiteY563" fmla="*/ 1968019 h 6858000"/>
              <a:gd name="connsiteX564" fmla="*/ 227269 w 4724401"/>
              <a:gd name="connsiteY564" fmla="*/ 1114064 h 6858000"/>
              <a:gd name="connsiteX565" fmla="*/ 248003 w 4724401"/>
              <a:gd name="connsiteY565" fmla="*/ 1089613 h 6858000"/>
              <a:gd name="connsiteX566" fmla="*/ 427020 w 4724401"/>
              <a:gd name="connsiteY566" fmla="*/ 1619803 h 6858000"/>
              <a:gd name="connsiteX567" fmla="*/ 340345 w 4724401"/>
              <a:gd name="connsiteY567" fmla="*/ 2027739 h 6858000"/>
              <a:gd name="connsiteX568" fmla="*/ 360865 w 4724401"/>
              <a:gd name="connsiteY568" fmla="*/ 2044827 h 6858000"/>
              <a:gd name="connsiteX569" fmla="*/ 560414 w 4724401"/>
              <a:gd name="connsiteY569" fmla="*/ 2421457 h 6858000"/>
              <a:gd name="connsiteX570" fmla="*/ 1359703 w 4724401"/>
              <a:gd name="connsiteY570" fmla="*/ 2578554 h 6858000"/>
              <a:gd name="connsiteX571" fmla="*/ 1359422 w 4724401"/>
              <a:gd name="connsiteY571" fmla="*/ 2577994 h 6858000"/>
              <a:gd name="connsiteX572" fmla="*/ 828701 w 4724401"/>
              <a:gd name="connsiteY572" fmla="*/ 1839520 h 6858000"/>
              <a:gd name="connsiteX573" fmla="*/ 494427 w 4724401"/>
              <a:gd name="connsiteY573" fmla="*/ 1092333 h 6858000"/>
              <a:gd name="connsiteX574" fmla="*/ 506322 w 4724401"/>
              <a:gd name="connsiteY574" fmla="*/ 1020997 h 6858000"/>
              <a:gd name="connsiteX575" fmla="*/ 4570198 w 4724401"/>
              <a:gd name="connsiteY575" fmla="*/ 978081 h 6858000"/>
              <a:gd name="connsiteX576" fmla="*/ 4523691 w 4724401"/>
              <a:gd name="connsiteY576" fmla="*/ 1127776 h 6858000"/>
              <a:gd name="connsiteX577" fmla="*/ 4509875 w 4724401"/>
              <a:gd name="connsiteY577" fmla="*/ 1167552 h 6858000"/>
              <a:gd name="connsiteX578" fmla="*/ 4478168 w 4724401"/>
              <a:gd name="connsiteY578" fmla="*/ 1260735 h 6858000"/>
              <a:gd name="connsiteX579" fmla="*/ 4409309 w 4724401"/>
              <a:gd name="connsiteY579" fmla="*/ 1666996 h 6858000"/>
              <a:gd name="connsiteX580" fmla="*/ 4370031 w 4724401"/>
              <a:gd name="connsiteY580" fmla="*/ 1955666 h 6858000"/>
              <a:gd name="connsiteX581" fmla="*/ 4570198 w 4724401"/>
              <a:gd name="connsiteY581" fmla="*/ 978081 h 6858000"/>
              <a:gd name="connsiteX582" fmla="*/ 4557898 w 4724401"/>
              <a:gd name="connsiteY582" fmla="*/ 900011 h 6858000"/>
              <a:gd name="connsiteX583" fmla="*/ 4344840 w 4724401"/>
              <a:gd name="connsiteY583" fmla="*/ 1922038 h 6858000"/>
              <a:gd name="connsiteX584" fmla="*/ 4378710 w 4724401"/>
              <a:gd name="connsiteY584" fmla="*/ 1665516 h 6858000"/>
              <a:gd name="connsiteX585" fmla="*/ 4448798 w 4724401"/>
              <a:gd name="connsiteY585" fmla="*/ 1253024 h 6858000"/>
              <a:gd name="connsiteX586" fmla="*/ 4480315 w 4724401"/>
              <a:gd name="connsiteY586" fmla="*/ 1158454 h 6858000"/>
              <a:gd name="connsiteX587" fmla="*/ 4494133 w 4724401"/>
              <a:gd name="connsiteY587" fmla="*/ 1118676 h 6858000"/>
              <a:gd name="connsiteX588" fmla="*/ 4557898 w 4724401"/>
              <a:gd name="connsiteY588" fmla="*/ 900011 h 6858000"/>
              <a:gd name="connsiteX589" fmla="*/ 3607114 w 4724401"/>
              <a:gd name="connsiteY589" fmla="*/ 467441 h 6858000"/>
              <a:gd name="connsiteX590" fmla="*/ 3296242 w 4724401"/>
              <a:gd name="connsiteY590" fmla="*/ 807991 h 6858000"/>
              <a:gd name="connsiteX591" fmla="*/ 3174674 w 4724401"/>
              <a:gd name="connsiteY591" fmla="*/ 919759 h 6858000"/>
              <a:gd name="connsiteX592" fmla="*/ 3042978 w 4724401"/>
              <a:gd name="connsiteY592" fmla="*/ 1054894 h 6858000"/>
              <a:gd name="connsiteX593" fmla="*/ 2968914 w 4724401"/>
              <a:gd name="connsiteY593" fmla="*/ 1133756 h 6858000"/>
              <a:gd name="connsiteX594" fmla="*/ 3103823 w 4724401"/>
              <a:gd name="connsiteY594" fmla="*/ 1026814 h 6858000"/>
              <a:gd name="connsiteX595" fmla="*/ 3607114 w 4724401"/>
              <a:gd name="connsiteY595" fmla="*/ 467441 h 6858000"/>
              <a:gd name="connsiteX596" fmla="*/ 3744487 w 4724401"/>
              <a:gd name="connsiteY596" fmla="*/ 383136 h 6858000"/>
              <a:gd name="connsiteX597" fmla="*/ 3970213 w 4724401"/>
              <a:gd name="connsiteY597" fmla="*/ 995559 h 6858000"/>
              <a:gd name="connsiteX598" fmla="*/ 3744487 w 4724401"/>
              <a:gd name="connsiteY598" fmla="*/ 383136 h 6858000"/>
              <a:gd name="connsiteX599" fmla="*/ 3624562 w 4724401"/>
              <a:gd name="connsiteY599" fmla="*/ 367041 h 6858000"/>
              <a:gd name="connsiteX600" fmla="*/ 3489712 w 4724401"/>
              <a:gd name="connsiteY600" fmla="*/ 485386 h 6858000"/>
              <a:gd name="connsiteX601" fmla="*/ 3182994 w 4724401"/>
              <a:gd name="connsiteY601" fmla="*/ 828265 h 6858000"/>
              <a:gd name="connsiteX602" fmla="*/ 2892114 w 4724401"/>
              <a:gd name="connsiteY602" fmla="*/ 1172635 h 6858000"/>
              <a:gd name="connsiteX603" fmla="*/ 3021459 w 4724401"/>
              <a:gd name="connsiteY603" fmla="*/ 1035385 h 6858000"/>
              <a:gd name="connsiteX604" fmla="*/ 3153873 w 4724401"/>
              <a:gd name="connsiteY604" fmla="*/ 898971 h 6858000"/>
              <a:gd name="connsiteX605" fmla="*/ 3276511 w 4724401"/>
              <a:gd name="connsiteY605" fmla="*/ 786423 h 6858000"/>
              <a:gd name="connsiteX606" fmla="*/ 3584154 w 4724401"/>
              <a:gd name="connsiteY606" fmla="*/ 448218 h 6858000"/>
              <a:gd name="connsiteX607" fmla="*/ 3624562 w 4724401"/>
              <a:gd name="connsiteY607" fmla="*/ 367041 h 6858000"/>
              <a:gd name="connsiteX608" fmla="*/ 3766672 w 4724401"/>
              <a:gd name="connsiteY608" fmla="*/ 359429 h 6858000"/>
              <a:gd name="connsiteX609" fmla="*/ 3996338 w 4724401"/>
              <a:gd name="connsiteY609" fmla="*/ 968237 h 6858000"/>
              <a:gd name="connsiteX610" fmla="*/ 3766672 w 4724401"/>
              <a:gd name="connsiteY610" fmla="*/ 359429 h 6858000"/>
              <a:gd name="connsiteX611" fmla="*/ 3882765 w 4724401"/>
              <a:gd name="connsiteY611" fmla="*/ 0 h 6858000"/>
              <a:gd name="connsiteX612" fmla="*/ 3995099 w 4724401"/>
              <a:gd name="connsiteY612" fmla="*/ 0 h 6858000"/>
              <a:gd name="connsiteX613" fmla="*/ 4163818 w 4724401"/>
              <a:gd name="connsiteY613" fmla="*/ 234104 h 6858000"/>
              <a:gd name="connsiteX614" fmla="*/ 4172099 w 4724401"/>
              <a:gd name="connsiteY614" fmla="*/ 234207 h 6858000"/>
              <a:gd name="connsiteX615" fmla="*/ 4628589 w 4724401"/>
              <a:gd name="connsiteY615" fmla="*/ 289746 h 6858000"/>
              <a:gd name="connsiteX616" fmla="*/ 4724401 w 4724401"/>
              <a:gd name="connsiteY616" fmla="*/ 281632 h 6858000"/>
              <a:gd name="connsiteX617" fmla="*/ 4724401 w 4724401"/>
              <a:gd name="connsiteY617" fmla="*/ 330664 h 6858000"/>
              <a:gd name="connsiteX618" fmla="*/ 4657975 w 4724401"/>
              <a:gd name="connsiteY618" fmla="*/ 338772 h 6858000"/>
              <a:gd name="connsiteX619" fmla="*/ 4227047 w 4724401"/>
              <a:gd name="connsiteY619" fmla="*/ 313415 h 6858000"/>
              <a:gd name="connsiteX620" fmla="*/ 4346041 w 4724401"/>
              <a:gd name="connsiteY620" fmla="*/ 456086 h 6858000"/>
              <a:gd name="connsiteX621" fmla="*/ 4599604 w 4724401"/>
              <a:gd name="connsiteY621" fmla="*/ 723178 h 6858000"/>
              <a:gd name="connsiteX622" fmla="*/ 4724401 w 4724401"/>
              <a:gd name="connsiteY622" fmla="*/ 833497 h 6858000"/>
              <a:gd name="connsiteX623" fmla="*/ 4724401 w 4724401"/>
              <a:gd name="connsiteY623" fmla="*/ 950118 h 6858000"/>
              <a:gd name="connsiteX624" fmla="*/ 4655015 w 4724401"/>
              <a:gd name="connsiteY624" fmla="*/ 891426 h 6858000"/>
              <a:gd name="connsiteX625" fmla="*/ 4348002 w 4724401"/>
              <a:gd name="connsiteY625" fmla="*/ 2205895 h 6858000"/>
              <a:gd name="connsiteX626" fmla="*/ 4262250 w 4724401"/>
              <a:gd name="connsiteY626" fmla="*/ 2219972 h 6858000"/>
              <a:gd name="connsiteX627" fmla="*/ 4550611 w 4724401"/>
              <a:gd name="connsiteY627" fmla="*/ 817540 h 6858000"/>
              <a:gd name="connsiteX628" fmla="*/ 4564418 w 4724401"/>
              <a:gd name="connsiteY628" fmla="*/ 808293 h 6858000"/>
              <a:gd name="connsiteX629" fmla="*/ 4266388 w 4724401"/>
              <a:gd name="connsiteY629" fmla="*/ 500083 h 6858000"/>
              <a:gd name="connsiteX630" fmla="*/ 4032842 w 4724401"/>
              <a:gd name="connsiteY630" fmla="*/ 211809 h 6858000"/>
              <a:gd name="connsiteX631" fmla="*/ 3721337 w 4724401"/>
              <a:gd name="connsiteY631" fmla="*/ 0 h 6858000"/>
              <a:gd name="connsiteX632" fmla="*/ 3797544 w 4724401"/>
              <a:gd name="connsiteY632" fmla="*/ 0 h 6858000"/>
              <a:gd name="connsiteX633" fmla="*/ 3775734 w 4724401"/>
              <a:gd name="connsiteY633" fmla="*/ 95131 h 6858000"/>
              <a:gd name="connsiteX634" fmla="*/ 3724807 w 4724401"/>
              <a:gd name="connsiteY634" fmla="*/ 272257 h 6858000"/>
              <a:gd name="connsiteX635" fmla="*/ 3726844 w 4724401"/>
              <a:gd name="connsiteY635" fmla="*/ 282988 h 6858000"/>
              <a:gd name="connsiteX636" fmla="*/ 3742664 w 4724401"/>
              <a:gd name="connsiteY636" fmla="*/ 279918 h 6858000"/>
              <a:gd name="connsiteX637" fmla="*/ 4103910 w 4724401"/>
              <a:gd name="connsiteY637" fmla="*/ 1161917 h 6858000"/>
              <a:gd name="connsiteX638" fmla="*/ 4020269 w 4724401"/>
              <a:gd name="connsiteY638" fmla="*/ 1200406 h 6858000"/>
              <a:gd name="connsiteX639" fmla="*/ 3674882 w 4724401"/>
              <a:gd name="connsiteY639" fmla="*/ 488524 h 6858000"/>
              <a:gd name="connsiteX640" fmla="*/ 3132682 w 4724401"/>
              <a:gd name="connsiteY640" fmla="*/ 1072284 h 6858000"/>
              <a:gd name="connsiteX641" fmla="*/ 2716346 w 4724401"/>
              <a:gd name="connsiteY641" fmla="*/ 1276376 h 6858000"/>
              <a:gd name="connsiteX642" fmla="*/ 2716772 w 4724401"/>
              <a:gd name="connsiteY642" fmla="*/ 1255462 h 6858000"/>
              <a:gd name="connsiteX643" fmla="*/ 3471096 w 4724401"/>
              <a:gd name="connsiteY643" fmla="*/ 437072 h 6858000"/>
              <a:gd name="connsiteX644" fmla="*/ 3639057 w 4724401"/>
              <a:gd name="connsiteY644" fmla="*/ 286334 h 6858000"/>
              <a:gd name="connsiteX645" fmla="*/ 3640309 w 4724401"/>
              <a:gd name="connsiteY645" fmla="*/ 284664 h 6858000"/>
              <a:gd name="connsiteX646" fmla="*/ 3646022 w 4724401"/>
              <a:gd name="connsiteY646" fmla="*/ 276711 h 6858000"/>
              <a:gd name="connsiteX647" fmla="*/ 3707943 w 4724401"/>
              <a:gd name="connsiteY647" fmla="*/ 65958 h 6858000"/>
              <a:gd name="connsiteX648" fmla="*/ 2867960 w 4724401"/>
              <a:gd name="connsiteY648" fmla="*/ 0 h 6858000"/>
              <a:gd name="connsiteX649" fmla="*/ 2926351 w 4724401"/>
              <a:gd name="connsiteY649" fmla="*/ 0 h 6858000"/>
              <a:gd name="connsiteX650" fmla="*/ 2902823 w 4724401"/>
              <a:gd name="connsiteY650" fmla="*/ 262929 h 6858000"/>
              <a:gd name="connsiteX651" fmla="*/ 2940663 w 4724401"/>
              <a:gd name="connsiteY651" fmla="*/ 140884 h 6858000"/>
              <a:gd name="connsiteX652" fmla="*/ 2947039 w 4724401"/>
              <a:gd name="connsiteY652" fmla="*/ 122524 h 6858000"/>
              <a:gd name="connsiteX653" fmla="*/ 2984316 w 4724401"/>
              <a:gd name="connsiteY653" fmla="*/ 0 h 6858000"/>
              <a:gd name="connsiteX654" fmla="*/ 3016114 w 4724401"/>
              <a:gd name="connsiteY654" fmla="*/ 0 h 6858000"/>
              <a:gd name="connsiteX655" fmla="*/ 2979949 w 4724401"/>
              <a:gd name="connsiteY655" fmla="*/ 119274 h 6858000"/>
              <a:gd name="connsiteX656" fmla="*/ 3023879 w 4724401"/>
              <a:gd name="connsiteY656" fmla="*/ 0 h 6858000"/>
              <a:gd name="connsiteX657" fmla="*/ 3105400 w 4724401"/>
              <a:gd name="connsiteY657" fmla="*/ 0 h 6858000"/>
              <a:gd name="connsiteX658" fmla="*/ 3094669 w 4724401"/>
              <a:gd name="connsiteY658" fmla="*/ 30308 h 6858000"/>
              <a:gd name="connsiteX659" fmla="*/ 2901945 w 4724401"/>
              <a:gd name="connsiteY659" fmla="*/ 466538 h 6858000"/>
              <a:gd name="connsiteX660" fmla="*/ 2815209 w 4724401"/>
              <a:gd name="connsiteY660" fmla="*/ 497361 h 6858000"/>
              <a:gd name="connsiteX661" fmla="*/ 2844845 w 4724401"/>
              <a:gd name="connsiteY661" fmla="*/ 127638 h 6858000"/>
              <a:gd name="connsiteX662" fmla="*/ 1057230 w 4724401"/>
              <a:gd name="connsiteY662" fmla="*/ 0 h 6858000"/>
              <a:gd name="connsiteX663" fmla="*/ 1111003 w 4724401"/>
              <a:gd name="connsiteY663" fmla="*/ 0 h 6858000"/>
              <a:gd name="connsiteX664" fmla="*/ 1125553 w 4724401"/>
              <a:gd name="connsiteY664" fmla="*/ 52588 h 6858000"/>
              <a:gd name="connsiteX665" fmla="*/ 1304276 w 4724401"/>
              <a:gd name="connsiteY665" fmla="*/ 476275 h 6858000"/>
              <a:gd name="connsiteX666" fmla="*/ 1492066 w 4724401"/>
              <a:gd name="connsiteY666" fmla="*/ 886333 h 6858000"/>
              <a:gd name="connsiteX667" fmla="*/ 1423698 w 4724401"/>
              <a:gd name="connsiteY667" fmla="*/ 710817 h 6858000"/>
              <a:gd name="connsiteX668" fmla="*/ 1357609 w 4724401"/>
              <a:gd name="connsiteY668" fmla="*/ 532892 h 6858000"/>
              <a:gd name="connsiteX669" fmla="*/ 1309550 w 4724401"/>
              <a:gd name="connsiteY669" fmla="*/ 374031 h 6858000"/>
              <a:gd name="connsiteX670" fmla="*/ 1193673 w 4724401"/>
              <a:gd name="connsiteY670" fmla="*/ 49533 h 6858000"/>
              <a:gd name="connsiteX671" fmla="*/ 1164391 w 4724401"/>
              <a:gd name="connsiteY671" fmla="*/ 0 h 6858000"/>
              <a:gd name="connsiteX672" fmla="*/ 1200666 w 4724401"/>
              <a:gd name="connsiteY672" fmla="*/ 0 h 6858000"/>
              <a:gd name="connsiteX673" fmla="*/ 1223408 w 4724401"/>
              <a:gd name="connsiteY673" fmla="*/ 38996 h 6858000"/>
              <a:gd name="connsiteX674" fmla="*/ 1339635 w 4724401"/>
              <a:gd name="connsiteY674" fmla="*/ 365517 h 6858000"/>
              <a:gd name="connsiteX675" fmla="*/ 1387469 w 4724401"/>
              <a:gd name="connsiteY675" fmla="*/ 523079 h 6858000"/>
              <a:gd name="connsiteX676" fmla="*/ 1452685 w 4724401"/>
              <a:gd name="connsiteY676" fmla="*/ 699806 h 6858000"/>
              <a:gd name="connsiteX677" fmla="*/ 1492092 w 4724401"/>
              <a:gd name="connsiteY677" fmla="*/ 800424 h 6858000"/>
              <a:gd name="connsiteX678" fmla="*/ 1455302 w 4724401"/>
              <a:gd name="connsiteY678" fmla="*/ 632913 h 6858000"/>
              <a:gd name="connsiteX679" fmla="*/ 1222336 w 4724401"/>
              <a:gd name="connsiteY679" fmla="*/ 9480 h 6858000"/>
              <a:gd name="connsiteX680" fmla="*/ 1214634 w 4724401"/>
              <a:gd name="connsiteY680" fmla="*/ 0 h 6858000"/>
              <a:gd name="connsiteX681" fmla="*/ 1289827 w 4724401"/>
              <a:gd name="connsiteY681" fmla="*/ 0 h 6858000"/>
              <a:gd name="connsiteX682" fmla="*/ 1321076 w 4724401"/>
              <a:gd name="connsiteY682" fmla="*/ 59722 h 6858000"/>
              <a:gd name="connsiteX683" fmla="*/ 1512579 w 4724401"/>
              <a:gd name="connsiteY683" fmla="*/ 626441 h 6858000"/>
              <a:gd name="connsiteX684" fmla="*/ 1506076 w 4724401"/>
              <a:gd name="connsiteY684" fmla="*/ 1089289 h 6858000"/>
              <a:gd name="connsiteX685" fmla="*/ 1486346 w 4724401"/>
              <a:gd name="connsiteY685" fmla="*/ 1079919 h 6858000"/>
              <a:gd name="connsiteX686" fmla="*/ 1070511 w 4724401"/>
              <a:gd name="connsiteY686" fmla="*/ 48609 h 6858000"/>
              <a:gd name="connsiteX687" fmla="*/ 43151 w 4724401"/>
              <a:gd name="connsiteY687" fmla="*/ 0 h 6858000"/>
              <a:gd name="connsiteX688" fmla="*/ 95283 w 4724401"/>
              <a:gd name="connsiteY688" fmla="*/ 0 h 6858000"/>
              <a:gd name="connsiteX689" fmla="*/ 300708 w 4724401"/>
              <a:gd name="connsiteY689" fmla="*/ 154571 h 6858000"/>
              <a:gd name="connsiteX690" fmla="*/ 530414 w 4724401"/>
              <a:gd name="connsiteY690" fmla="*/ 354673 h 6858000"/>
              <a:gd name="connsiteX691" fmla="*/ 333785 w 4724401"/>
              <a:gd name="connsiteY691" fmla="*/ 161564 h 6858000"/>
              <a:gd name="connsiteX692" fmla="*/ 147005 w 4724401"/>
              <a:gd name="connsiteY692" fmla="*/ 0 h 6858000"/>
              <a:gd name="connsiteX693" fmla="*/ 272509 w 4724401"/>
              <a:gd name="connsiteY693" fmla="*/ 0 h 6858000"/>
              <a:gd name="connsiteX694" fmla="*/ 326276 w 4724401"/>
              <a:gd name="connsiteY694" fmla="*/ 45847 h 6858000"/>
              <a:gd name="connsiteX695" fmla="*/ 823759 w 4724401"/>
              <a:gd name="connsiteY695" fmla="*/ 574145 h 6858000"/>
              <a:gd name="connsiteX696" fmla="*/ 811254 w 4724401"/>
              <a:gd name="connsiteY696" fmla="*/ 665546 h 6858000"/>
              <a:gd name="connsiteX697" fmla="*/ 154042 w 4724401"/>
              <a:gd name="connsiteY697" fmla="*/ 261522 h 6858000"/>
              <a:gd name="connsiteX698" fmla="*/ 13550 w 4724401"/>
              <a:gd name="connsiteY698" fmla="*/ 158423 h 6858000"/>
              <a:gd name="connsiteX699" fmla="*/ 0 w 4724401"/>
              <a:gd name="connsiteY699" fmla="*/ 146618 h 6858000"/>
              <a:gd name="connsiteX700" fmla="*/ 0 w 4724401"/>
              <a:gd name="connsiteY700" fmla="*/ 59161 h 6858000"/>
              <a:gd name="connsiteX701" fmla="*/ 45427 w 4724401"/>
              <a:gd name="connsiteY701" fmla="*/ 101078 h 6858000"/>
              <a:gd name="connsiteX702" fmla="*/ 630103 w 4724401"/>
              <a:gd name="connsiteY702" fmla="*/ 485885 h 6858000"/>
              <a:gd name="connsiteX703" fmla="*/ 532040 w 4724401"/>
              <a:gd name="connsiteY703" fmla="*/ 399359 h 6858000"/>
              <a:gd name="connsiteX704" fmla="*/ 517618 w 4724401"/>
              <a:gd name="connsiteY704" fmla="*/ 385726 h 6858000"/>
              <a:gd name="connsiteX705" fmla="*/ 285074 w 4724401"/>
              <a:gd name="connsiteY705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</a:cxnLst>
            <a:rect l="l" t="t" r="r" b="b"/>
            <a:pathLst>
              <a:path w="47244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4724401" y="6289099"/>
                </a:moveTo>
                <a:lnTo>
                  <a:pt x="4724401" y="6407899"/>
                </a:lnTo>
                <a:lnTo>
                  <a:pt x="4689678" y="6440241"/>
                </a:ln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593999" y="6408904"/>
                  <a:pt x="4626518" y="6376648"/>
                  <a:pt x="4660205" y="6345369"/>
                </a:cubicBezTo>
                <a:close/>
                <a:moveTo>
                  <a:pt x="4724401" y="6198577"/>
                </a:moveTo>
                <a:lnTo>
                  <a:pt x="4724401" y="6238480"/>
                </a:lnTo>
                <a:lnTo>
                  <a:pt x="4689789" y="6268382"/>
                </a:ln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lose/>
                <a:moveTo>
                  <a:pt x="4724401" y="5924240"/>
                </a:moveTo>
                <a:lnTo>
                  <a:pt x="4724401" y="6044002"/>
                </a:lnTo>
                <a:lnTo>
                  <a:pt x="4695216" y="6071545"/>
                </a:lnTo>
                <a:cubicBezTo>
                  <a:pt x="4548599" y="6220767"/>
                  <a:pt x="4426366" y="6399245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49147" y="6364728"/>
                  <a:pt x="4472301" y="6179172"/>
                  <a:pt x="4620848" y="6021419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724401" y="5202141"/>
                </a:moveTo>
                <a:lnTo>
                  <a:pt x="4724401" y="5319690"/>
                </a:lnTo>
                <a:lnTo>
                  <a:pt x="4690088" y="5349711"/>
                </a:lnTo>
                <a:cubicBezTo>
                  <a:pt x="4608685" y="5427949"/>
                  <a:pt x="4537495" y="5522778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lnTo>
                  <a:pt x="4724401" y="5415874"/>
                </a:lnTo>
                <a:lnTo>
                  <a:pt x="4724401" y="5461678"/>
                </a:lnTo>
                <a:lnTo>
                  <a:pt x="4718341" y="5468043"/>
                </a:ln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601957" y="5591693"/>
                  <a:pt x="4641858" y="5563143"/>
                  <a:pt x="4682209" y="5532923"/>
                </a:cubicBezTo>
                <a:lnTo>
                  <a:pt x="4724401" y="5499248"/>
                </a:lnTo>
                <a:lnTo>
                  <a:pt x="4724401" y="5608295"/>
                </a:lnTo>
                <a:lnTo>
                  <a:pt x="4713577" y="5616803"/>
                </a:ln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616120" y="5290612"/>
                  <a:pt x="4648400" y="5259282"/>
                  <a:pt x="4682005" y="5231398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195984" y="4765295"/>
                  <a:pt x="4406452" y="4726316"/>
                  <a:pt x="4618309" y="4699202"/>
                </a:cubicBezTo>
                <a:lnTo>
                  <a:pt x="4724401" y="4687606"/>
                </a:lnTo>
                <a:lnTo>
                  <a:pt x="4724401" y="4773345"/>
                </a:lnTo>
                <a:lnTo>
                  <a:pt x="4671155" y="4778608"/>
                </a:lnTo>
                <a:cubicBezTo>
                  <a:pt x="4474613" y="4803290"/>
                  <a:pt x="4279364" y="4838457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24401" y="4275524"/>
                </a:lnTo>
                <a:lnTo>
                  <a:pt x="4724401" y="4519331"/>
                </a:lnTo>
                <a:lnTo>
                  <a:pt x="4695727" y="4489837"/>
                </a:lnTo>
                <a:cubicBezTo>
                  <a:pt x="4513213" y="4341718"/>
                  <a:pt x="4213060" y="4286653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4287835" y="3252276"/>
                </a:moveTo>
                <a:cubicBezTo>
                  <a:pt x="4291252" y="3250181"/>
                  <a:pt x="4296821" y="3251122"/>
                  <a:pt x="4305321" y="3256953"/>
                </a:cubicBezTo>
                <a:cubicBezTo>
                  <a:pt x="4417921" y="3335817"/>
                  <a:pt x="4526830" y="3418438"/>
                  <a:pt x="4633631" y="3503706"/>
                </a:cubicBezTo>
                <a:lnTo>
                  <a:pt x="4724401" y="3579225"/>
                </a:lnTo>
                <a:lnTo>
                  <a:pt x="4724401" y="3637622"/>
                </a:lnTo>
                <a:lnTo>
                  <a:pt x="4594837" y="3532274"/>
                </a:ln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09378" y="3558235"/>
                  <a:pt x="4660155" y="3608017"/>
                  <a:pt x="4709959" y="3658245"/>
                </a:cubicBezTo>
                <a:lnTo>
                  <a:pt x="4724401" y="3673072"/>
                </a:lnTo>
                <a:lnTo>
                  <a:pt x="4724401" y="3718516"/>
                </a:lnTo>
                <a:lnTo>
                  <a:pt x="4642986" y="3635718"/>
                </a:lnTo>
                <a:cubicBezTo>
                  <a:pt x="4577419" y="3571274"/>
                  <a:pt x="4510044" y="3508184"/>
                  <a:pt x="4440129" y="3448571"/>
                </a:cubicBezTo>
                <a:cubicBezTo>
                  <a:pt x="4477976" y="3543407"/>
                  <a:pt x="4595539" y="3666345"/>
                  <a:pt x="4700658" y="3767518"/>
                </a:cubicBezTo>
                <a:lnTo>
                  <a:pt x="4724401" y="3790032"/>
                </a:lnTo>
                <a:lnTo>
                  <a:pt x="4724401" y="3871856"/>
                </a:lnTo>
                <a:lnTo>
                  <a:pt x="4649232" y="3785028"/>
                </a:lnTo>
                <a:cubicBezTo>
                  <a:pt x="4512119" y="3616669"/>
                  <a:pt x="4392441" y="3442504"/>
                  <a:pt x="4294126" y="3303048"/>
                </a:cubicBezTo>
                <a:cubicBezTo>
                  <a:pt x="4286701" y="3292165"/>
                  <a:pt x="4277584" y="3258559"/>
                  <a:pt x="4287835" y="3252276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20772" y="276387"/>
                  <a:pt x="4473568" y="294979"/>
                  <a:pt x="4628589" y="289746"/>
                </a:cubicBezTo>
                <a:lnTo>
                  <a:pt x="4724401" y="281632"/>
                </a:lnTo>
                <a:lnTo>
                  <a:pt x="4724401" y="330664"/>
                </a:lnTo>
                <a:lnTo>
                  <a:pt x="4657975" y="338772"/>
                </a:lnTo>
                <a:cubicBezTo>
                  <a:pt x="4512264" y="350060"/>
                  <a:pt x="4368090" y="341672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427343" y="550152"/>
                  <a:pt x="4511990" y="638932"/>
                  <a:pt x="4599604" y="723178"/>
                </a:cubicBezTo>
                <a:lnTo>
                  <a:pt x="4724401" y="833497"/>
                </a:lnTo>
                <a:lnTo>
                  <a:pt x="4724401" y="950118"/>
                </a:lnTo>
                <a:lnTo>
                  <a:pt x="4655015" y="891426"/>
                </a:ln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199"/>
            <a:ext cx="11734801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994DD-8E24-1DD9-1CF8-26C7AC05DBDF}"/>
              </a:ext>
            </a:extLst>
          </p:cNvPr>
          <p:cNvSpPr txBox="1"/>
          <p:nvPr/>
        </p:nvSpPr>
        <p:spPr>
          <a:xfrm>
            <a:off x="6324600" y="1282547"/>
            <a:ext cx="5638798" cy="3298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uk-UA" sz="2000" dirty="0">
                <a:solidFill>
                  <a:schemeClr val="tx1">
                    <a:alpha val="55000"/>
                  </a:schemeClr>
                </a:solidFill>
                <a:effectLst/>
              </a:rPr>
              <a:t>	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Довірчі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інтервали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двох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вибірок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доволі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великий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мають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перетин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і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знаходяться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майже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один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на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одному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,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то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можна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зробити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висновок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про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те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,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що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різниця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між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середніми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значеннями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цих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вибірок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не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є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статистично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 smtClean="0">
                <a:solidFill>
                  <a:schemeClr val="tx1">
                    <a:alpha val="55000"/>
                  </a:schemeClr>
                </a:solidFill>
                <a:effectLst/>
              </a:rPr>
              <a:t>значущою</a:t>
            </a:r>
            <a:r>
              <a:rPr lang="uk-UA" sz="2000" dirty="0" smtClean="0">
                <a:solidFill>
                  <a:schemeClr val="tx1">
                    <a:alpha val="55000"/>
                  </a:schemeClr>
                </a:solidFill>
                <a:effectLst/>
              </a:rPr>
              <a:t>.</a:t>
            </a:r>
          </a:p>
          <a:p>
            <a:pPr marR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uk-UA" sz="2000" dirty="0" smtClean="0">
                <a:solidFill>
                  <a:schemeClr val="tx1">
                    <a:alpha val="55000"/>
                  </a:schemeClr>
                </a:solidFill>
                <a:effectLst/>
              </a:rPr>
              <a:t>	</a:t>
            </a:r>
            <a:r>
              <a:rPr lang="en-US" sz="2000" dirty="0" smtClean="0">
                <a:solidFill>
                  <a:schemeClr val="tx1">
                    <a:alpha val="55000"/>
                  </a:schemeClr>
                </a:solidFill>
                <a:effectLst/>
              </a:rPr>
              <a:t>І </a:t>
            </a:r>
            <a:r>
              <a:rPr lang="en-US" sz="2000" dirty="0" err="1" smtClean="0">
                <a:solidFill>
                  <a:schemeClr val="tx1">
                    <a:alpha val="55000"/>
                  </a:schemeClr>
                </a:solidFill>
                <a:effectLst/>
              </a:rPr>
              <a:t>за</a:t>
            </a:r>
            <a:r>
              <a:rPr lang="en-US" sz="2000" dirty="0" smtClean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 smtClean="0">
                <a:solidFill>
                  <a:schemeClr val="tx1">
                    <a:alpha val="55000"/>
                  </a:schemeClr>
                </a:solidFill>
                <a:effectLst/>
              </a:rPr>
              <a:t>допомогою</a:t>
            </a:r>
            <a:r>
              <a:rPr lang="en-US" sz="2000" dirty="0" smtClean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uk-UA" sz="2000" dirty="0" smtClean="0">
                <a:solidFill>
                  <a:schemeClr val="tx1">
                    <a:alpha val="55000"/>
                  </a:schemeClr>
                </a:solidFill>
              </a:rPr>
              <a:t>тесту</a:t>
            </a:r>
            <a:r>
              <a:rPr lang="en-US" sz="2000" dirty="0" smtClean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 smtClean="0">
                <a:solidFill>
                  <a:schemeClr val="tx1">
                    <a:alpha val="55000"/>
                  </a:schemeClr>
                </a:solidFill>
                <a:effectLst/>
              </a:rPr>
              <a:t>можемо</a:t>
            </a:r>
            <a:r>
              <a:rPr lang="en-US" sz="2000" dirty="0" smtClean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 smtClean="0">
                <a:solidFill>
                  <a:schemeClr val="tx1">
                    <a:alpha val="55000"/>
                  </a:schemeClr>
                </a:solidFill>
                <a:effectLst/>
              </a:rPr>
              <a:t>побачити</a:t>
            </a:r>
            <a:r>
              <a:rPr lang="en-US" sz="2000" dirty="0" smtClean="0">
                <a:solidFill>
                  <a:schemeClr val="tx1">
                    <a:alpha val="55000"/>
                  </a:schemeClr>
                </a:solidFill>
                <a:effectLst/>
              </a:rPr>
              <a:t>, </a:t>
            </a:r>
            <a:r>
              <a:rPr lang="en-US" sz="2000" dirty="0" err="1" smtClean="0">
                <a:solidFill>
                  <a:schemeClr val="tx1">
                    <a:alpha val="55000"/>
                  </a:schemeClr>
                </a:solidFill>
                <a:effectLst/>
              </a:rPr>
              <a:t>що</a:t>
            </a:r>
            <a:r>
              <a:rPr lang="en-US" sz="2000" dirty="0" smtClean="0">
                <a:solidFill>
                  <a:schemeClr val="tx1">
                    <a:alpha val="55000"/>
                  </a:schemeClr>
                </a:solidFill>
                <a:effectLst/>
              </a:rPr>
              <a:t> значення p-value </a:t>
            </a:r>
            <a:r>
              <a:rPr lang="en-US" sz="2000" dirty="0" err="1" smtClean="0">
                <a:solidFill>
                  <a:schemeClr val="tx1">
                    <a:alpha val="55000"/>
                  </a:schemeClr>
                </a:solidFill>
                <a:effectLst/>
              </a:rPr>
              <a:t>більше</a:t>
            </a:r>
            <a:r>
              <a:rPr lang="en-US" sz="2000" dirty="0" smtClean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 smtClean="0">
                <a:solidFill>
                  <a:schemeClr val="tx1">
                    <a:alpha val="55000"/>
                  </a:schemeClr>
                </a:solidFill>
                <a:effectLst/>
              </a:rPr>
              <a:t>значно</a:t>
            </a:r>
            <a:r>
              <a:rPr lang="en-US" sz="2000" dirty="0" smtClean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 smtClean="0">
                <a:solidFill>
                  <a:schemeClr val="tx1">
                    <a:alpha val="55000"/>
                  </a:schemeClr>
                </a:solidFill>
                <a:effectLst/>
              </a:rPr>
              <a:t>за</a:t>
            </a:r>
            <a:r>
              <a:rPr lang="en-US" sz="2000" dirty="0" smtClean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 smtClean="0">
                <a:solidFill>
                  <a:schemeClr val="tx1">
                    <a:alpha val="55000"/>
                  </a:schemeClr>
                </a:solidFill>
                <a:effectLst/>
              </a:rPr>
              <a:t>рівня</a:t>
            </a:r>
            <a:r>
              <a:rPr lang="en-US" sz="2000" dirty="0" smtClean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 smtClean="0">
                <a:solidFill>
                  <a:schemeClr val="tx1">
                    <a:alpha val="55000"/>
                  </a:schemeClr>
                </a:solidFill>
                <a:effectLst/>
              </a:rPr>
              <a:t>значущості</a:t>
            </a:r>
            <a:r>
              <a:rPr lang="uk-UA" sz="2000" dirty="0" smtClean="0">
                <a:solidFill>
                  <a:schemeClr val="tx1">
                    <a:alpha val="55000"/>
                  </a:schemeClr>
                </a:solidFill>
              </a:rPr>
              <a:t> 0.05</a:t>
            </a:r>
            <a:r>
              <a:rPr lang="en-US" sz="2000" dirty="0" smtClean="0">
                <a:solidFill>
                  <a:schemeClr val="tx1">
                    <a:alpha val="55000"/>
                  </a:schemeClr>
                </a:solidFill>
                <a:effectLst/>
              </a:rPr>
              <a:t>. p-value=</a:t>
            </a:r>
            <a:r>
              <a:rPr lang="uk-UA" sz="2000" dirty="0" smtClean="0">
                <a:solidFill>
                  <a:schemeClr val="tx1">
                    <a:alpha val="55000"/>
                  </a:schemeClr>
                </a:solidFill>
                <a:effectLst/>
              </a:rPr>
              <a:t>0.0819245</a:t>
            </a:r>
            <a:r>
              <a:rPr lang="en-US" sz="2000" dirty="0" smtClean="0">
                <a:solidFill>
                  <a:schemeClr val="tx1">
                    <a:alpha val="55000"/>
                  </a:schemeClr>
                </a:solidFill>
                <a:effectLst/>
              </a:rPr>
              <a:t>&gt;0.05</a:t>
            </a:r>
            <a:endParaRPr lang="en-US" sz="2000" dirty="0">
              <a:solidFill>
                <a:schemeClr val="tx1">
                  <a:alpha val="55000"/>
                </a:schemeClr>
              </a:solidFill>
              <a:effectLst/>
            </a:endParaRPr>
          </a:p>
        </p:txBody>
      </p:sp>
      <p:graphicFrame>
        <p:nvGraphicFramePr>
          <p:cNvPr id="4" name="Таблица 11">
            <a:extLst>
              <a:ext uri="{FF2B5EF4-FFF2-40B4-BE49-F238E27FC236}">
                <a16:creationId xmlns:a16="http://schemas.microsoft.com/office/drawing/2014/main" id="{B738E47A-B40A-044F-9EE1-E20B1DD89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404444"/>
              </p:ext>
            </p:extLst>
          </p:nvPr>
        </p:nvGraphicFramePr>
        <p:xfrm>
          <a:off x="914399" y="1492006"/>
          <a:ext cx="4953002" cy="2826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827">
                  <a:extLst>
                    <a:ext uri="{9D8B030D-6E8A-4147-A177-3AD203B41FA5}">
                      <a16:colId xmlns:a16="http://schemas.microsoft.com/office/drawing/2014/main" val="4092081488"/>
                    </a:ext>
                  </a:extLst>
                </a:gridCol>
                <a:gridCol w="1652483">
                  <a:extLst>
                    <a:ext uri="{9D8B030D-6E8A-4147-A177-3AD203B41FA5}">
                      <a16:colId xmlns:a16="http://schemas.microsoft.com/office/drawing/2014/main" val="391082577"/>
                    </a:ext>
                  </a:extLst>
                </a:gridCol>
                <a:gridCol w="1677692">
                  <a:extLst>
                    <a:ext uri="{9D8B030D-6E8A-4147-A177-3AD203B41FA5}">
                      <a16:colId xmlns:a16="http://schemas.microsoft.com/office/drawing/2014/main" val="581686920"/>
                    </a:ext>
                  </a:extLst>
                </a:gridCol>
              </a:tblGrid>
              <a:tr h="1027365">
                <a:tc>
                  <a:txBody>
                    <a:bodyPr/>
                    <a:lstStyle/>
                    <a:p>
                      <a:pPr algn="ctr"/>
                      <a:endParaRPr lang="uk-UA" sz="2100" dirty="0"/>
                    </a:p>
                  </a:txBody>
                  <a:tcPr marL="81470" marR="81470" marT="40735" marB="40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500" b="0"/>
                        <a:t>Медіани вибірок: </a:t>
                      </a:r>
                    </a:p>
                  </a:txBody>
                  <a:tcPr marL="81470" marR="81470" marT="40735" marB="4073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900" b="0"/>
                        <a:t>p-value:</a:t>
                      </a:r>
                      <a:endParaRPr lang="uk-UA" sz="2900" b="0"/>
                    </a:p>
                    <a:p>
                      <a:pPr algn="ctr"/>
                      <a:endParaRPr lang="uk-UA" sz="2100"/>
                    </a:p>
                  </a:txBody>
                  <a:tcPr marL="81470" marR="81470" marT="40735" marB="40735"/>
                </a:tc>
                <a:extLst>
                  <a:ext uri="{0D108BD9-81ED-4DB2-BD59-A6C34878D82A}">
                    <a16:rowId xmlns:a16="http://schemas.microsoft.com/office/drawing/2014/main" val="1451123782"/>
                  </a:ext>
                </a:extLst>
              </a:tr>
              <a:tr h="899742">
                <a:tc>
                  <a:txBody>
                    <a:bodyPr/>
                    <a:lstStyle/>
                    <a:p>
                      <a:pPr algn="ctr"/>
                      <a:r>
                        <a:rPr lang="uk-UA" sz="2100"/>
                        <a:t>Велика кількість</a:t>
                      </a:r>
                    </a:p>
                  </a:txBody>
                  <a:tcPr marL="81470" marR="81470" marT="40735" marB="40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100" dirty="0"/>
                        <a:t>4814</a:t>
                      </a:r>
                    </a:p>
                  </a:txBody>
                  <a:tcPr marL="81470" marR="81470" marT="40735" marB="40735"/>
                </a:tc>
                <a:tc rowSpan="2">
                  <a:txBody>
                    <a:bodyPr/>
                    <a:lstStyle/>
                    <a:p>
                      <a:pPr algn="ctr"/>
                      <a:endParaRPr lang="uk-UA" sz="2100" dirty="0" smtClean="0"/>
                    </a:p>
                    <a:p>
                      <a:pPr algn="ctr"/>
                      <a:endParaRPr lang="uk-UA" sz="2100" dirty="0" smtClean="0"/>
                    </a:p>
                    <a:p>
                      <a:pPr algn="ctr"/>
                      <a:r>
                        <a:rPr lang="uk-UA" sz="2100" dirty="0" smtClean="0"/>
                        <a:t>0.819245</a:t>
                      </a:r>
                      <a:endParaRPr lang="uk-UA" sz="2100" dirty="0"/>
                    </a:p>
                    <a:p>
                      <a:pPr algn="ctr"/>
                      <a:endParaRPr lang="uk-UA" sz="2100" dirty="0"/>
                    </a:p>
                  </a:txBody>
                  <a:tcPr marL="81470" marR="81470" marT="40735" marB="40735"/>
                </a:tc>
                <a:extLst>
                  <a:ext uri="{0D108BD9-81ED-4DB2-BD59-A6C34878D82A}">
                    <a16:rowId xmlns:a16="http://schemas.microsoft.com/office/drawing/2014/main" val="229065902"/>
                  </a:ext>
                </a:extLst>
              </a:tr>
              <a:tr h="899742">
                <a:tc>
                  <a:txBody>
                    <a:bodyPr/>
                    <a:lstStyle/>
                    <a:p>
                      <a:pPr algn="ctr"/>
                      <a:r>
                        <a:rPr lang="uk-UA" sz="2100"/>
                        <a:t>Маленька кількість</a:t>
                      </a:r>
                    </a:p>
                  </a:txBody>
                  <a:tcPr marL="81470" marR="81470" marT="40735" marB="40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100" dirty="0"/>
                        <a:t>4227</a:t>
                      </a:r>
                    </a:p>
                  </a:txBody>
                  <a:tcPr marL="81470" marR="81470" marT="40735" marB="40735"/>
                </a:tc>
                <a:tc vMerge="1">
                  <a:txBody>
                    <a:bodyPr/>
                    <a:lstStyle/>
                    <a:p>
                      <a:pPr algn="ctr"/>
                      <a:endParaRPr lang="uk-UA" sz="2100" dirty="0"/>
                    </a:p>
                  </a:txBody>
                  <a:tcPr marL="81470" marR="81470" marT="40735" marB="40735"/>
                </a:tc>
                <a:extLst>
                  <a:ext uri="{0D108BD9-81ED-4DB2-BD59-A6C34878D82A}">
                    <a16:rowId xmlns:a16="http://schemas.microsoft.com/office/drawing/2014/main" val="333003903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0AFD70E-2F30-A947-8910-DBAFA1B510FA}"/>
              </a:ext>
            </a:extLst>
          </p:cNvPr>
          <p:cNvSpPr txBox="1"/>
          <p:nvPr/>
        </p:nvSpPr>
        <p:spPr>
          <a:xfrm>
            <a:off x="914399" y="4538054"/>
            <a:ext cx="105268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Отже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,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ми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не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можемо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стверджувати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,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що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є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статистично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значима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різниця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між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групами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на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основі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цих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результатів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тесту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.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Проте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,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варто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звернути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увагу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на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значення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p-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значення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,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яке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було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досить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близьким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до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рівня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значущості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,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тому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можливо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,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що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з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більшим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обсягом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даних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ми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могли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би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знайти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статистично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значущі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відмінності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.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На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даний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момент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приймаємо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нульову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гіпотезу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.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Тобто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к-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сть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поліцейських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не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впливає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на</a:t>
            </a:r>
            <a:r>
              <a:rPr lang="en-US" sz="2000" dirty="0">
                <a:solidFill>
                  <a:schemeClr val="tx1">
                    <a:alpha val="55000"/>
                  </a:schemeClr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tx1">
                    <a:alpha val="55000"/>
                  </a:schemeClr>
                </a:solidFill>
                <a:effectLst/>
              </a:rPr>
              <a:t>злочинність</a:t>
            </a:r>
            <a:r>
              <a:rPr lang="en-US" sz="700" dirty="0">
                <a:solidFill>
                  <a:schemeClr val="tx1">
                    <a:alpha val="55000"/>
                  </a:schemeClr>
                </a:solidFill>
                <a:effectLst/>
              </a:rPr>
              <a:t>.</a:t>
            </a:r>
            <a:endParaRPr lang="uk-UA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BAB33D-5D21-1102-8E1D-CAF2F7D49132}"/>
              </a:ext>
            </a:extLst>
          </p:cNvPr>
          <p:cNvSpPr txBox="1"/>
          <p:nvPr/>
        </p:nvSpPr>
        <p:spPr>
          <a:xfrm>
            <a:off x="3641843" y="563738"/>
            <a:ext cx="5633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/>
              <a:t>Результати дослідження питання</a:t>
            </a:r>
          </a:p>
        </p:txBody>
      </p:sp>
    </p:spTree>
    <p:extLst>
      <p:ext uri="{BB962C8B-B14F-4D97-AF65-F5344CB8AC3E}">
        <p14:creationId xmlns:p14="http://schemas.microsoft.com/office/powerpoint/2010/main" val="2251023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Odds that you'll be killed by a stranger in NYC on the decline">
            <a:extLst>
              <a:ext uri="{FF2B5EF4-FFF2-40B4-BE49-F238E27FC236}">
                <a16:creationId xmlns:a16="http://schemas.microsoft.com/office/drawing/2014/main" id="{224E5C84-C118-DBBA-1957-42CD7EC11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7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08123-6680-EF38-B547-395156893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2" y="148815"/>
            <a:ext cx="3822189" cy="1899912"/>
          </a:xfrm>
        </p:spPr>
        <p:txBody>
          <a:bodyPr>
            <a:normAutofit/>
          </a:bodyPr>
          <a:lstStyle/>
          <a:p>
            <a:r>
              <a:rPr lang="uk-UA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Дослідження зв’язку між кількістю вбитих та поранених в інциденті</a:t>
            </a:r>
            <a:endParaRPr lang="uk-UA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7A25B9-D954-5380-E1D4-7891E026E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9811" y="2197532"/>
            <a:ext cx="3822189" cy="3742762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969336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диаграмма, Прямоугольник&#10;&#10;Автоматически созданное описание"/>
          <p:cNvPicPr/>
          <p:nvPr/>
        </p:nvPicPr>
        <p:blipFill>
          <a:blip r:embed="rId2"/>
          <a:stretch>
            <a:fillRect/>
          </a:stretch>
        </p:blipFill>
        <p:spPr>
          <a:xfrm>
            <a:off x="690418" y="1286365"/>
            <a:ext cx="5377873" cy="418156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493164" y="1674290"/>
            <a:ext cx="52554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Коефіцієнт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кореляції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між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вбитими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та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пораненими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в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сутечці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за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Пірсаном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-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0.125425</a:t>
            </a:r>
          </a:p>
          <a:p>
            <a:endParaRPr lang="ru-RU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Коефіцієнт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кореляції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між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вбитими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та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пораненими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в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сутечці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за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Спірманом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-0.2558523</a:t>
            </a:r>
            <a:endParaRPr lang="ru-RU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66660" y="823631"/>
            <a:ext cx="5349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Графік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вбитих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людей до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поранених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людей у 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сутечці</a:t>
            </a:r>
            <a:endParaRPr lang="ru-RU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327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Blood Money - song and lyrics by JohnnyL | Spotify">
            <a:extLst>
              <a:ext uri="{FF2B5EF4-FFF2-40B4-BE49-F238E27FC236}">
                <a16:creationId xmlns:a16="http://schemas.microsoft.com/office/drawing/2014/main" id="{821200FB-EFB1-4766-D4AA-84FFC7AB1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" b="28909"/>
          <a:stretch/>
        </p:blipFill>
        <p:spPr bwMode="auto">
          <a:xfrm>
            <a:off x="-3047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E1996C-FE2F-AB05-ADCA-B2F49974D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539" y="0"/>
            <a:ext cx="3822189" cy="1899912"/>
          </a:xfrm>
        </p:spPr>
        <p:txBody>
          <a:bodyPr>
            <a:normAutofit/>
          </a:bodyPr>
          <a:lstStyle/>
          <a:p>
            <a:r>
              <a:rPr lang="uk-UA" sz="25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Чи впливає соціально-економічний статус на злочинність у штатах? </a:t>
            </a:r>
            <a:endParaRPr lang="uk-UA" sz="25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18617A-9850-1479-75B4-A2E565611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0538" y="2099905"/>
            <a:ext cx="3822189" cy="3742762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100"/>
              <a:buFont typeface="Calibri" panose="020F0502020204030204" pitchFamily="34" charset="0"/>
              <a:buChar char="-"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uk-UA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0: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Немає статистично значущої різниці в рівні злочинності між штатами з найвищим і найнижчим показниками </a:t>
            </a:r>
            <a:r>
              <a:rPr lang="en-US" sz="20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HDI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100"/>
              <a:buFont typeface="Calibri" panose="020F0502020204030204" pitchFamily="34" charset="0"/>
              <a:buChar char="-"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uk-UA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1: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Рівень злочинності у штатах з найвищим і найнижчим </a:t>
            </a:r>
            <a:r>
              <a:rPr lang="en-US" sz="20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HDI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статистично значуще відрізняється.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3925863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FFF5F9-BF20-291F-EAF1-FDFEEC10BDB6}"/>
              </a:ext>
            </a:extLst>
          </p:cNvPr>
          <p:cNvSpPr txBox="1"/>
          <p:nvPr/>
        </p:nvSpPr>
        <p:spPr>
          <a:xfrm>
            <a:off x="6464410" y="629265"/>
            <a:ext cx="4970506" cy="5552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solidFill>
                  <a:schemeClr val="tx2"/>
                </a:solidFill>
                <a:effectLst/>
              </a:rPr>
              <a:t>За</a:t>
            </a:r>
            <a:r>
              <a:rPr lang="en-US" dirty="0">
                <a:solidFill>
                  <a:schemeClr val="tx2"/>
                </a:solidFill>
                <a:effectLst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</a:rPr>
              <a:t>даними</a:t>
            </a:r>
            <a:r>
              <a:rPr lang="en-US" dirty="0">
                <a:solidFill>
                  <a:schemeClr val="tx2"/>
                </a:solidFill>
                <a:effectLst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</a:rPr>
              <a:t>звіту</a:t>
            </a:r>
            <a:r>
              <a:rPr lang="en-US" dirty="0">
                <a:solidFill>
                  <a:schemeClr val="tx2"/>
                </a:solidFill>
                <a:effectLst/>
              </a:rPr>
              <a:t> Program on the Global Demography of Aging (PGDA), </a:t>
            </a:r>
            <a:r>
              <a:rPr lang="en-US" dirty="0" err="1">
                <a:solidFill>
                  <a:schemeClr val="tx2"/>
                </a:solidFill>
                <a:effectLst/>
              </a:rPr>
              <a:t>зібрані</a:t>
            </a:r>
            <a:r>
              <a:rPr lang="en-US" dirty="0">
                <a:solidFill>
                  <a:schemeClr val="tx2"/>
                </a:solidFill>
                <a:effectLst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</a:rPr>
              <a:t>штати</a:t>
            </a:r>
            <a:r>
              <a:rPr lang="en-US" dirty="0">
                <a:solidFill>
                  <a:schemeClr val="tx2"/>
                </a:solidFill>
                <a:effectLst/>
              </a:rPr>
              <a:t> з </a:t>
            </a:r>
            <a:r>
              <a:rPr lang="en-US" dirty="0" err="1">
                <a:solidFill>
                  <a:schemeClr val="tx2"/>
                </a:solidFill>
                <a:effectLst/>
              </a:rPr>
              <a:t>найнижчим</a:t>
            </a:r>
            <a:r>
              <a:rPr lang="en-US" dirty="0">
                <a:solidFill>
                  <a:schemeClr val="tx2"/>
                </a:solidFill>
                <a:effectLst/>
              </a:rPr>
              <a:t> HDI в США </a:t>
            </a:r>
            <a:r>
              <a:rPr lang="en-US" dirty="0" err="1">
                <a:solidFill>
                  <a:schemeClr val="tx2"/>
                </a:solidFill>
                <a:effectLst/>
              </a:rPr>
              <a:t>включають</a:t>
            </a:r>
            <a:r>
              <a:rPr lang="en-US" dirty="0">
                <a:solidFill>
                  <a:schemeClr val="tx2"/>
                </a:solidFill>
                <a:effectLst/>
              </a:rPr>
              <a:t>:</a:t>
            </a:r>
          </a:p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effectLst/>
              </a:rPr>
              <a:t> </a:t>
            </a:r>
          </a:p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effectLst/>
              </a:rPr>
              <a:t>1. Mississippi - 3.81</a:t>
            </a:r>
          </a:p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effectLst/>
              </a:rPr>
              <a:t>2. Arkansas - 3.91</a:t>
            </a:r>
          </a:p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effectLst/>
              </a:rPr>
              <a:t>3. West Virginia - 3.95</a:t>
            </a:r>
          </a:p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effectLst/>
              </a:rPr>
              <a:t>4. Kentucky – 4,02</a:t>
            </a:r>
          </a:p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effectLst/>
              </a:rPr>
              <a:t>5. Alabama – 4,04</a:t>
            </a:r>
          </a:p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effectLst/>
              </a:rPr>
              <a:t>6. Louisiana – 4,12</a:t>
            </a:r>
          </a:p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effectLst/>
              </a:rPr>
              <a:t>7.  Oklahoma – 4,12</a:t>
            </a:r>
          </a:p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effectLst/>
              </a:rPr>
              <a:t>8. Tennessee – 4,22</a:t>
            </a:r>
          </a:p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effectLst/>
              </a:rPr>
              <a:t>9. South Carolina – 4,35</a:t>
            </a:r>
          </a:p>
          <a:p>
            <a:pPr marR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effectLst/>
              </a:rPr>
              <a:t>10. Idaho – 4,50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C28ED-476B-F145-52F1-010C29B1A6C4}"/>
              </a:ext>
            </a:extLst>
          </p:cNvPr>
          <p:cNvSpPr txBox="1"/>
          <p:nvPr/>
        </p:nvSpPr>
        <p:spPr>
          <a:xfrm>
            <a:off x="976723" y="1087430"/>
            <a:ext cx="4062498" cy="4814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44958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 даними звіту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Global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Demography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Aging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(PGDA), зібрані штати з найнижчим HDI в США включають: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Mississippi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uk-UA" sz="1800" kern="1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3.81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Arkansas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uk-UA" sz="1800" kern="1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3.91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West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Virginia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1800" kern="1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3.95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uk-UA" sz="1800" kern="1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Kentucky</a:t>
            </a:r>
            <a:r>
              <a:rPr lang="uk-UA" sz="1800" kern="1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4</a:t>
            </a:r>
            <a:r>
              <a:rPr lang="en-US" sz="1800" kern="1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,02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Alabama – 4,04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Louisiana – 4,12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  Oklahoma – 4,12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 Tennessee – 4,22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9. South Carolina – 4,35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10.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Idaho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4,50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92842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28B4F0-5CEA-0F52-B47E-C69469EC67B1}"/>
              </a:ext>
            </a:extLst>
          </p:cNvPr>
          <p:cNvSpPr txBox="1"/>
          <p:nvPr/>
        </p:nvSpPr>
        <p:spPr>
          <a:xfrm>
            <a:off x="7246374" y="5528806"/>
            <a:ext cx="60960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 найнижчим HDI в США включають:</a:t>
            </a:r>
            <a:endParaRPr lang="uk-UA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044504-B604-D546-EB9F-05FC2DA42F89}"/>
              </a:ext>
            </a:extLst>
          </p:cNvPr>
          <p:cNvSpPr txBox="1"/>
          <p:nvPr/>
        </p:nvSpPr>
        <p:spPr>
          <a:xfrm>
            <a:off x="1310148" y="5528806"/>
            <a:ext cx="663185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 найважчим HDI в США включають:</a:t>
            </a:r>
            <a:endParaRPr lang="uk-UA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63" y="593658"/>
            <a:ext cx="4719451" cy="493514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145" y="908536"/>
            <a:ext cx="4753638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51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1EA22487-2CDF-84CA-F42F-769066080FAC}"/>
              </a:ext>
            </a:extLst>
          </p:cNvPr>
          <p:cNvCxnSpPr>
            <a:cxnSpLocks/>
          </p:cNvCxnSpPr>
          <p:nvPr/>
        </p:nvCxnSpPr>
        <p:spPr>
          <a:xfrm flipH="1" flipV="1">
            <a:off x="0" y="3448294"/>
            <a:ext cx="6096000" cy="319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64A98A-C8B7-01C1-E633-74236D06E405}"/>
              </a:ext>
            </a:extLst>
          </p:cNvPr>
          <p:cNvSpPr txBox="1"/>
          <p:nvPr/>
        </p:nvSpPr>
        <p:spPr>
          <a:xfrm>
            <a:off x="142382" y="3856531"/>
            <a:ext cx="5884792" cy="1277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Довірчий інтервал кількості злочинів штатів США з </a:t>
            </a:r>
            <a:r>
              <a:rPr lang="uk-UA" sz="1800" b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найнижчим HDI 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США  </a:t>
            </a:r>
            <a:r>
              <a:rPr lang="uk-UA" sz="1800" b="1" kern="1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(Група 1)</a:t>
            </a:r>
            <a:endParaRPr lang="uk-UA" sz="18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uk-UA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(2616.38 ; 6530.82 )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6DFADD-D68F-5D18-9C3E-BDBA33EBF76B}"/>
              </a:ext>
            </a:extLst>
          </p:cNvPr>
          <p:cNvSpPr txBox="1"/>
          <p:nvPr/>
        </p:nvSpPr>
        <p:spPr>
          <a:xfrm>
            <a:off x="105603" y="1890828"/>
            <a:ext cx="5884792" cy="1277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Довірчий інтервал кількості злочинів штатів США з </a:t>
            </a:r>
            <a:r>
              <a:rPr lang="uk-UA" sz="1800" b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найвищим HDI 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США  </a:t>
            </a:r>
            <a:r>
              <a:rPr lang="uk-UA" sz="1800" b="1" kern="1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(Група 2) </a:t>
            </a:r>
            <a:endParaRPr lang="uk-UA" sz="18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uk-UA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( 2873.762 ; 6011.838 )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7D4F2-3020-AAD0-B561-02A4BA270550}"/>
              </a:ext>
            </a:extLst>
          </p:cNvPr>
          <p:cNvSpPr txBox="1"/>
          <p:nvPr/>
        </p:nvSpPr>
        <p:spPr>
          <a:xfrm>
            <a:off x="105604" y="432619"/>
            <a:ext cx="59583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ДОВІРЧИЙ СТАНДАРНОГО НОРМ РОЗПОДІЛУ:</a:t>
            </a:r>
            <a:endParaRPr lang="uk-UA" sz="28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010" y="0"/>
            <a:ext cx="6087325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55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1EA22487-2CDF-84CA-F42F-769066080FAC}"/>
              </a:ext>
            </a:extLst>
          </p:cNvPr>
          <p:cNvCxnSpPr>
            <a:cxnSpLocks/>
          </p:cNvCxnSpPr>
          <p:nvPr/>
        </p:nvCxnSpPr>
        <p:spPr>
          <a:xfrm flipH="1" flipV="1">
            <a:off x="0" y="3448294"/>
            <a:ext cx="6096000" cy="319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64A98A-C8B7-01C1-E633-74236D06E405}"/>
              </a:ext>
            </a:extLst>
          </p:cNvPr>
          <p:cNvSpPr txBox="1"/>
          <p:nvPr/>
        </p:nvSpPr>
        <p:spPr>
          <a:xfrm>
            <a:off x="142382" y="3856531"/>
            <a:ext cx="5884792" cy="1277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Довірчий інтервал кількості злочинів  штатів США з </a:t>
            </a:r>
            <a:r>
              <a:rPr lang="uk-UA" sz="1800" b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найнижчим HDI 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uk-UA" sz="1800" kern="1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США (</a:t>
            </a:r>
            <a:r>
              <a:rPr lang="uk-UA" sz="1800" b="1" kern="1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Група 1)</a:t>
            </a:r>
            <a:endParaRPr lang="uk-UA" sz="18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uk-UA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( 2314.651 6832.549 )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6DFADD-D68F-5D18-9C3E-BDBA33EBF76B}"/>
              </a:ext>
            </a:extLst>
          </p:cNvPr>
          <p:cNvSpPr txBox="1"/>
          <p:nvPr/>
        </p:nvSpPr>
        <p:spPr>
          <a:xfrm>
            <a:off x="105603" y="1890828"/>
            <a:ext cx="5884792" cy="1277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Довірчий інтервал кількості злочинів штатів США з </a:t>
            </a:r>
            <a:r>
              <a:rPr lang="uk-UA" sz="1800" b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найвищим HDI 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США  </a:t>
            </a:r>
            <a:r>
              <a:rPr lang="uk-UA" sz="1800" b="1" kern="1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(Група 2)</a:t>
            </a:r>
            <a:endParaRPr lang="uk-UA" sz="18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uk-UA" b="1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( 2631.876 6253.724 )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7D4F2-3020-AAD0-B561-02A4BA270550}"/>
              </a:ext>
            </a:extLst>
          </p:cNvPr>
          <p:cNvSpPr txBox="1"/>
          <p:nvPr/>
        </p:nvSpPr>
        <p:spPr>
          <a:xfrm>
            <a:off x="243257" y="546434"/>
            <a:ext cx="5958349" cy="530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ДОВІРЧИЙ ЗА T-РОЗПОДІЛОМ:</a:t>
            </a:r>
            <a:endParaRPr lang="uk-UA" sz="2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750" y="145606"/>
            <a:ext cx="5973009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36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7D07B7BC-3270-4CF3-A7AA-0937908AD5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8BB4D4-D71A-48F5-B2D2-45D2D78F4C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F287CCC2-896F-4F04-A017-737FB703FD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821DD70C-9C59-4A01-BF0B-C027B5BCAF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Рисунок 3" descr="Изображение выглядит как текст, снимок экрана, Шрифт, алгебра&#10;&#10;Автоматически созданное описание">
            <a:extLst>
              <a:ext uri="{FF2B5EF4-FFF2-40B4-BE49-F238E27FC236}">
                <a16:creationId xmlns:a16="http://schemas.microsoft.com/office/drawing/2014/main" id="{B1393855-75C1-F906-86FA-3482D32C1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79" y="3586673"/>
            <a:ext cx="10893346" cy="326800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AD4623-96B7-B29B-5D90-45892193E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686" y="545057"/>
            <a:ext cx="5207327" cy="2778231"/>
          </a:xfrm>
        </p:spPr>
        <p:txBody>
          <a:bodyPr anchor="ctr">
            <a:normAutofit lnSpcReduction="10000"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uk-UA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Порахуємо дисперсії для двох цих вибірок: отримали, що є значна різниця між </a:t>
            </a:r>
            <a:r>
              <a:rPr lang="uk-UA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дисперсіями</a:t>
            </a:r>
            <a:r>
              <a:rPr lang="uk-UA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тому будемо використовувати модифікований критерій 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uk-UA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-критерія Стьюдента, а саме 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uk-UA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-критерій </a:t>
            </a:r>
            <a:r>
              <a:rPr lang="uk-UA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Уєлча</a:t>
            </a:r>
            <a:r>
              <a:rPr lang="uk-UA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(де не обов’язково умова про рівність </a:t>
            </a:r>
            <a:r>
              <a:rPr lang="uk-UA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дисперсій</a:t>
            </a:r>
            <a:r>
              <a:rPr lang="uk-UA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uk-UA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9971658</a:t>
            </a:r>
            <a:endParaRPr lang="uk-UA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6408479</a:t>
            </a:r>
            <a:endParaRPr lang="uk-UA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uk-UA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Дисперсії </a:t>
            </a:r>
            <a:r>
              <a:rPr lang="uk-UA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виборок</a:t>
            </a:r>
            <a:r>
              <a:rPr lang="uk-UA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значно відрізняються, тому використовуємо </a:t>
            </a:r>
            <a:r>
              <a:rPr lang="uk-UA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Welch</a:t>
            </a:r>
            <a:r>
              <a:rPr lang="uk-UA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t-</a:t>
            </a:r>
            <a:r>
              <a:rPr lang="uk-UA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</a:t>
            </a:r>
            <a:endParaRPr lang="uk-UA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sz="11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768ED-3066-4686-92B7-58A3F0C10907}"/>
              </a:ext>
            </a:extLst>
          </p:cNvPr>
          <p:cNvSpPr txBox="1"/>
          <p:nvPr/>
        </p:nvSpPr>
        <p:spPr>
          <a:xfrm>
            <a:off x="544543" y="546815"/>
            <a:ext cx="54119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Кількість спостережень у вибірці менше 30, то використання </a:t>
            </a:r>
            <a:r>
              <a:rPr lang="uk-UA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квантилів</a:t>
            </a:r>
            <a:r>
              <a:rPr lang="uk-UA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uk-UA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-розподілу дає більш точний інтервал довіри, оскільки враховується невизначеність в оцінці дисперсії, в той час як використання </a:t>
            </a:r>
            <a:r>
              <a:rPr lang="uk-UA" sz="18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квантилів</a:t>
            </a:r>
            <a:r>
              <a:rPr lang="uk-UA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стандартного нормального розподілу призводить до заниження інтервалу довіри. Однак, у майбутньому при великих обсягах вибірки (наприклад, більше 30), різниця між цими двома методами стає незначною.</a:t>
            </a:r>
            <a:endParaRPr lang="uk-UA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5281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3A9DE9E4-635A-27CD-B410-256475DB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73575"/>
            <a:ext cx="5294716" cy="491084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 descr="Изображение выглядит как диаграмма, График,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11A82B24-16EB-2CA7-9879-21D1C52C3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847827"/>
            <a:ext cx="5294715" cy="516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14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76BCF-8A71-37A1-7661-007231676F91}"/>
              </a:ext>
            </a:extLst>
          </p:cNvPr>
          <p:cNvSpPr txBox="1"/>
          <p:nvPr/>
        </p:nvSpPr>
        <p:spPr>
          <a:xfrm>
            <a:off x="1838632" y="1345279"/>
            <a:ext cx="8259097" cy="3337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Довірчі інтервали двох вибірок доволі великий мають перетин і знаходяться майже один на одному, то можна зробити висновок про те, що різниця між середніми значеннями цих вибірок не є статистично значущою на рівні значущості, який дорівнює 0.05. </a:t>
            </a:r>
            <a:endParaRPr lang="uk-UA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 за допомогою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Welch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t-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можемо побачити, що значення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більше значно за рівня значущості, який задали. І з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9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=0.05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обчислемо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-критичне= 2.306. Бачимо, що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кр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т.</a:t>
            </a:r>
            <a:endParaRPr lang="uk-UA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Тому можемо зробити висновок сміло, що можемо </a:t>
            </a:r>
            <a:r>
              <a:rPr lang="uk-UA" sz="18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приймати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нульову гіпотезу. 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Тобто індекс</a:t>
            </a:r>
            <a:r>
              <a:rPr lang="uk-UA" sz="18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HDI не впливає на злочинність у штатах.</a:t>
            </a:r>
            <a:endParaRPr lang="uk-UA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uk-UA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Тут бачимо, що дані розподілені більш-менш рівномірно</a:t>
            </a:r>
            <a:endParaRPr lang="uk-UA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698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Європейський досвід легалізації зброї – DW – 25.09.2015">
            <a:extLst>
              <a:ext uri="{FF2B5EF4-FFF2-40B4-BE49-F238E27FC236}">
                <a16:creationId xmlns:a16="http://schemas.microsoft.com/office/drawing/2014/main" id="{F9C407C1-5D34-7396-6F2B-886AE6B74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3" r="8545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7" name="Rectangle 1229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C9688D-8A5F-2B3C-E5D4-402507505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539" y="129151"/>
            <a:ext cx="3822189" cy="1899912"/>
          </a:xfrm>
        </p:spPr>
        <p:txBody>
          <a:bodyPr>
            <a:normAutofit/>
          </a:bodyPr>
          <a:lstStyle/>
          <a:p>
            <a:r>
              <a:rPr lang="uk-UA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Дослідження кількості вбитих та  постраждалих в регіонах де важче офіційно отримати зброю з регіонами де легше. </a:t>
            </a:r>
            <a:endParaRPr lang="uk-UA" sz="1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07D4E3-BA64-0D49-1610-FB2FB4813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0538" y="2286718"/>
            <a:ext cx="3822189" cy="3742762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100"/>
              <a:buFont typeface="Calibri" panose="020F0502020204030204" pitchFamily="34" charset="0"/>
              <a:buChar char="-"/>
            </a:pPr>
            <a:r>
              <a:rPr lang="en-US" sz="19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uk-UA" sz="19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0: </a:t>
            </a:r>
            <a:r>
              <a:rPr lang="uk-UA" sz="19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9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немає статистично значущої різниці в кількості вбитих та поранених в штатах, де важче отримати дозвіл на володіння зброєю, та штатах, де легше отримати дозвіл на володіння зброєю.</a:t>
            </a:r>
            <a:endParaRPr lang="uk-UA" sz="1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100"/>
              <a:buFont typeface="Calibri" panose="020F0502020204030204" pitchFamily="34" charset="0"/>
              <a:buChar char="-"/>
            </a:pPr>
            <a:r>
              <a:rPr lang="en-US" sz="19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uk-UA" sz="19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1:</a:t>
            </a:r>
            <a:r>
              <a:rPr lang="uk-UA" sz="19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9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кількість вбитих та поранених в штатах, де важче отримати дозвіл на володіння зброєю, відмінна від кількості вбитих в штатах, де легше отримати дозвіл на володіння зброєю.</a:t>
            </a:r>
            <a:endParaRPr lang="uk-UA" sz="1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sz="1900" dirty="0"/>
          </a:p>
        </p:txBody>
      </p:sp>
    </p:spTree>
    <p:extLst>
      <p:ext uri="{BB962C8B-B14F-4D97-AF65-F5344CB8AC3E}">
        <p14:creationId xmlns:p14="http://schemas.microsoft.com/office/powerpoint/2010/main" val="2030049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EC8BF7E-B005-3E8D-2933-FE9182C4A54C}"/>
              </a:ext>
            </a:extLst>
          </p:cNvPr>
          <p:cNvSpPr txBox="1"/>
          <p:nvPr/>
        </p:nvSpPr>
        <p:spPr>
          <a:xfrm>
            <a:off x="-68084" y="1393587"/>
            <a:ext cx="6096000" cy="441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 штатів у яких легше отримати зброю:</a:t>
            </a:r>
            <a:endParaRPr lang="uk-UA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uk-UA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Alaska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endParaRPr lang="uk-UA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Arizona F</a:t>
            </a:r>
            <a:endParaRPr lang="uk-UA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Vermont F</a:t>
            </a:r>
            <a:endParaRPr lang="uk-UA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uk-UA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Montana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F</a:t>
            </a:r>
            <a:endParaRPr lang="uk-UA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Kansas F</a:t>
            </a:r>
            <a:endParaRPr lang="uk-UA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Arkansas F</a:t>
            </a:r>
            <a:endParaRPr lang="uk-UA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 Wyoming F</a:t>
            </a:r>
            <a:endParaRPr lang="uk-UA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 Maine F</a:t>
            </a:r>
            <a:endParaRPr lang="uk-UA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9. Idaho F</a:t>
            </a:r>
            <a:endParaRPr lang="uk-UA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10.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 Mexico F</a:t>
            </a:r>
            <a:endParaRPr lang="uk-UA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B58C52-C8BD-795D-94D0-3984CE45B619}"/>
              </a:ext>
            </a:extLst>
          </p:cNvPr>
          <p:cNvSpPr txBox="1"/>
          <p:nvPr/>
        </p:nvSpPr>
        <p:spPr>
          <a:xfrm>
            <a:off x="6071420" y="1345985"/>
            <a:ext cx="6120580" cy="4473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 штатів у яких важче отримати зброю:</a:t>
            </a:r>
            <a:endParaRPr lang="uk-UA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uk-UA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California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A-</a:t>
            </a:r>
            <a:endParaRPr lang="uk-UA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uk-UA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Connecticut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A-</a:t>
            </a:r>
            <a:endParaRPr lang="uk-UA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uk-UA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Jersey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A-</a:t>
            </a:r>
            <a:endParaRPr lang="uk-UA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uk-UA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Maryland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A-</a:t>
            </a:r>
            <a:endParaRPr lang="uk-UA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uk-UA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Massachusetts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A-</a:t>
            </a:r>
            <a:endParaRPr lang="uk-UA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New York A-</a:t>
            </a:r>
            <a:endParaRPr lang="uk-UA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Minnesota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B+</a:t>
            </a:r>
            <a:endParaRPr lang="uk-UA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 Illinois B+</a:t>
            </a:r>
            <a:endParaRPr lang="uk-UA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9. Washington B+</a:t>
            </a:r>
            <a:endParaRPr lang="uk-UA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10.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Delaware B</a:t>
            </a:r>
            <a:endParaRPr lang="uk-UA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933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1EA22487-2CDF-84CA-F42F-769066080FAC}"/>
              </a:ext>
            </a:extLst>
          </p:cNvPr>
          <p:cNvCxnSpPr>
            <a:cxnSpLocks/>
          </p:cNvCxnSpPr>
          <p:nvPr/>
        </p:nvCxnSpPr>
        <p:spPr>
          <a:xfrm flipH="1" flipV="1">
            <a:off x="0" y="3448294"/>
            <a:ext cx="6096000" cy="319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64A98A-C8B7-01C1-E633-74236D06E405}"/>
              </a:ext>
            </a:extLst>
          </p:cNvPr>
          <p:cNvSpPr txBox="1"/>
          <p:nvPr/>
        </p:nvSpPr>
        <p:spPr>
          <a:xfrm>
            <a:off x="142382" y="3856531"/>
            <a:ext cx="5884792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ДІ кількості вбитих і постраждалих в штатах де </a:t>
            </a:r>
            <a:r>
              <a:rPr lang="uk-UA" b="1" u="sng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легше</a:t>
            </a:r>
            <a:r>
              <a:rPr lang="uk-UA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легально отримати </a:t>
            </a:r>
            <a:r>
              <a:rPr lang="uk-UA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зброю (</a:t>
            </a:r>
            <a:r>
              <a:rPr lang="uk-UA" b="1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Група 1)</a:t>
            </a:r>
            <a:endParaRPr lang="uk-UA" sz="18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6DFADD-D68F-5D18-9C3E-BDBA33EBF76B}"/>
              </a:ext>
            </a:extLst>
          </p:cNvPr>
          <p:cNvSpPr txBox="1"/>
          <p:nvPr/>
        </p:nvSpPr>
        <p:spPr>
          <a:xfrm>
            <a:off x="56489" y="1086406"/>
            <a:ext cx="5884792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ДІ кількості вбитих і постраждалих в штатах де </a:t>
            </a:r>
            <a:r>
              <a:rPr lang="uk-UA" b="1" u="sng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важче</a:t>
            </a:r>
            <a:r>
              <a:rPr lang="uk-UA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легально отримати </a:t>
            </a:r>
            <a:r>
              <a:rPr lang="uk-UA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зброю (</a:t>
            </a:r>
            <a:r>
              <a:rPr lang="uk-UA" b="1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Група 2)</a:t>
            </a:r>
            <a:endParaRPr lang="uk-UA" sz="18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7D4F2-3020-AAD0-B561-02A4BA270550}"/>
              </a:ext>
            </a:extLst>
          </p:cNvPr>
          <p:cNvSpPr txBox="1"/>
          <p:nvPr/>
        </p:nvSpPr>
        <p:spPr>
          <a:xfrm>
            <a:off x="105604" y="432619"/>
            <a:ext cx="5958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ДОВІРЧІ ІНТЕРВАЛИ:</a:t>
            </a:r>
            <a:endParaRPr lang="uk-UA" sz="28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7193F2-4FAA-6A17-CD5A-A2EB6FD35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14" y="1789363"/>
            <a:ext cx="4776372" cy="145367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69A23B3-067B-0A6B-8BE1-43203528B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14" y="4653356"/>
            <a:ext cx="5436186" cy="149074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281" y="66011"/>
            <a:ext cx="6068272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87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D4ADB3-C6E5-44F4-960B-D8CDEC8E8A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46B98A5-2874-4160-A801-37F774304E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862" y="549276"/>
            <a:ext cx="7200149" cy="57594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DDE79B-A5E7-4416-9FDF-A11E38510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3" y="1846203"/>
            <a:ext cx="7200900" cy="4462522"/>
            <a:chOff x="4656138" y="0"/>
            <a:chExt cx="6983409" cy="630872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DBB2F20-9E4E-43B2-86CD-7D76C57444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2794" cy="6308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981160-1756-4176-9381-12ED4B531D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3409" cy="6308725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8D65E0-26C5-4911-8E24-AF1E27F814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3409" cy="630872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154D93-11B5-65CD-81C2-7B7BE3914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471" y="549276"/>
            <a:ext cx="4001729" cy="5759449"/>
          </a:xfrm>
        </p:spPr>
        <p:txBody>
          <a:bodyPr anchor="t">
            <a:normAutofit lnSpcReduction="10000"/>
          </a:bodyPr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Довірчі інтервали двох вибірок не перетинаються і знаходяться один біля одного, то можна зробити висновок про те, що різниця між середніми значеннями цих вибірок є статистично значущою на рівні значущості, який дорівнює 0.05. 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І за допомогою </a:t>
            </a:r>
            <a:r>
              <a:rPr lang="uk-UA" sz="1800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тесту</a:t>
            </a:r>
            <a:r>
              <a:rPr lang="uk-UA" sz="1800" kern="1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можемо побачити, що значення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менший за рівня значущості, який задали. Тому можемо зробити висновок сміло, що можемо </a:t>
            </a:r>
            <a:r>
              <a:rPr lang="uk-UA" sz="18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відхиляти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нульову гіпотезу і приймаємо альтернативну. 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Тобто де легше отримати зброю менше вбитих та поранених, де важче отримати дозвіл на зброю та їх більше. Це може унаслідується від того, що чим більше вбитих і поранених запроваджують  більше критерій на отримання зброї.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graphicFrame>
        <p:nvGraphicFramePr>
          <p:cNvPr id="5" name="Таблица 11">
            <a:extLst>
              <a:ext uri="{FF2B5EF4-FFF2-40B4-BE49-F238E27FC236}">
                <a16:creationId xmlns:a16="http://schemas.microsoft.com/office/drawing/2014/main" id="{394328EE-C229-8CCD-644E-4602FA057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060797"/>
              </p:ext>
            </p:extLst>
          </p:nvPr>
        </p:nvGraphicFramePr>
        <p:xfrm>
          <a:off x="884902" y="2343089"/>
          <a:ext cx="5663383" cy="3103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580">
                  <a:extLst>
                    <a:ext uri="{9D8B030D-6E8A-4147-A177-3AD203B41FA5}">
                      <a16:colId xmlns:a16="http://schemas.microsoft.com/office/drawing/2014/main" val="4092081488"/>
                    </a:ext>
                  </a:extLst>
                </a:gridCol>
                <a:gridCol w="1889489">
                  <a:extLst>
                    <a:ext uri="{9D8B030D-6E8A-4147-A177-3AD203B41FA5}">
                      <a16:colId xmlns:a16="http://schemas.microsoft.com/office/drawing/2014/main" val="391082577"/>
                    </a:ext>
                  </a:extLst>
                </a:gridCol>
                <a:gridCol w="1918314">
                  <a:extLst>
                    <a:ext uri="{9D8B030D-6E8A-4147-A177-3AD203B41FA5}">
                      <a16:colId xmlns:a16="http://schemas.microsoft.com/office/drawing/2014/main" val="581686920"/>
                    </a:ext>
                  </a:extLst>
                </a:gridCol>
              </a:tblGrid>
              <a:tr h="1128084">
                <a:tc>
                  <a:txBody>
                    <a:bodyPr/>
                    <a:lstStyle/>
                    <a:p>
                      <a:pPr algn="ctr"/>
                      <a:endParaRPr lang="uk-UA" sz="2100" dirty="0"/>
                    </a:p>
                  </a:txBody>
                  <a:tcPr marL="81470" marR="81470" marT="40735" marB="40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500" b="0"/>
                        <a:t>Медіани вибірок: </a:t>
                      </a:r>
                    </a:p>
                  </a:txBody>
                  <a:tcPr marL="81470" marR="81470" marT="40735" marB="4073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900" b="0"/>
                        <a:t>p-value:</a:t>
                      </a:r>
                      <a:endParaRPr lang="uk-UA" sz="2900" b="0"/>
                    </a:p>
                    <a:p>
                      <a:pPr algn="ctr"/>
                      <a:endParaRPr lang="uk-UA" sz="2100"/>
                    </a:p>
                  </a:txBody>
                  <a:tcPr marL="81470" marR="81470" marT="40735" marB="40735"/>
                </a:tc>
                <a:extLst>
                  <a:ext uri="{0D108BD9-81ED-4DB2-BD59-A6C34878D82A}">
                    <a16:rowId xmlns:a16="http://schemas.microsoft.com/office/drawing/2014/main" val="1451123782"/>
                  </a:ext>
                </a:extLst>
              </a:tr>
              <a:tr h="987949">
                <a:tc>
                  <a:txBody>
                    <a:bodyPr/>
                    <a:lstStyle/>
                    <a:p>
                      <a:pPr algn="ctr"/>
                      <a:r>
                        <a:rPr lang="uk-UA" sz="2100" dirty="0"/>
                        <a:t>Важко отримати</a:t>
                      </a:r>
                    </a:p>
                  </a:txBody>
                  <a:tcPr marL="81470" marR="81470" marT="40735" marB="40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100" dirty="0"/>
                        <a:t>2940.5</a:t>
                      </a:r>
                    </a:p>
                  </a:txBody>
                  <a:tcPr marL="81470" marR="81470" marT="40735" marB="40735"/>
                </a:tc>
                <a:tc rowSpan="2">
                  <a:txBody>
                    <a:bodyPr/>
                    <a:lstStyle/>
                    <a:p>
                      <a:pPr algn="ctr"/>
                      <a:endParaRPr lang="uk-UA" sz="2100" dirty="0" smtClean="0"/>
                    </a:p>
                    <a:p>
                      <a:pPr algn="ctr"/>
                      <a:endParaRPr lang="uk-UA" sz="2100" dirty="0" smtClean="0"/>
                    </a:p>
                    <a:p>
                      <a:pPr algn="ctr"/>
                      <a:r>
                        <a:rPr lang="uk-UA" sz="2100" dirty="0" smtClean="0"/>
                        <a:t>0.04510105</a:t>
                      </a:r>
                      <a:endParaRPr lang="uk-UA" sz="2100" dirty="0"/>
                    </a:p>
                    <a:p>
                      <a:pPr algn="ctr"/>
                      <a:endParaRPr lang="uk-UA" sz="2100" dirty="0"/>
                    </a:p>
                  </a:txBody>
                  <a:tcPr marL="81470" marR="81470" marT="40735" marB="40735"/>
                </a:tc>
                <a:extLst>
                  <a:ext uri="{0D108BD9-81ED-4DB2-BD59-A6C34878D82A}">
                    <a16:rowId xmlns:a16="http://schemas.microsoft.com/office/drawing/2014/main" val="229065902"/>
                  </a:ext>
                </a:extLst>
              </a:tr>
              <a:tr h="987949">
                <a:tc>
                  <a:txBody>
                    <a:bodyPr/>
                    <a:lstStyle/>
                    <a:p>
                      <a:pPr algn="ctr"/>
                      <a:r>
                        <a:rPr lang="uk-UA" sz="2100" dirty="0"/>
                        <a:t>Легко отримати</a:t>
                      </a:r>
                    </a:p>
                  </a:txBody>
                  <a:tcPr marL="81470" marR="81470" marT="40735" marB="40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100" dirty="0"/>
                        <a:t>453.5</a:t>
                      </a:r>
                    </a:p>
                  </a:txBody>
                  <a:tcPr marL="81470" marR="81470" marT="40735" marB="40735"/>
                </a:tc>
                <a:tc vMerge="1">
                  <a:txBody>
                    <a:bodyPr/>
                    <a:lstStyle/>
                    <a:p>
                      <a:pPr algn="ctr"/>
                      <a:endParaRPr lang="uk-UA" sz="2100" dirty="0"/>
                    </a:p>
                  </a:txBody>
                  <a:tcPr marL="81470" marR="81470" marT="40735" marB="40735"/>
                </a:tc>
                <a:extLst>
                  <a:ext uri="{0D108BD9-81ED-4DB2-BD59-A6C34878D82A}">
                    <a16:rowId xmlns:a16="http://schemas.microsoft.com/office/drawing/2014/main" val="333003903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C7CFB0D-2F41-443F-C6AE-569B91915F73}"/>
              </a:ext>
            </a:extLst>
          </p:cNvPr>
          <p:cNvSpPr txBox="1"/>
          <p:nvPr/>
        </p:nvSpPr>
        <p:spPr>
          <a:xfrm>
            <a:off x="1520680" y="936130"/>
            <a:ext cx="5633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/>
              <a:t>Результати дослідження питання</a:t>
            </a:r>
          </a:p>
        </p:txBody>
      </p:sp>
    </p:spTree>
    <p:extLst>
      <p:ext uri="{BB962C8B-B14F-4D97-AF65-F5344CB8AC3E}">
        <p14:creationId xmlns:p14="http://schemas.microsoft.com/office/powerpoint/2010/main" val="25467750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Висновки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uk-UA" dirty="0" smtClean="0"/>
              <a:t>Північна частина США є найбезпечнішою далі  західна і середній захід і найбільше кількість інцидентів на кількість населення у південній частині США.</a:t>
            </a:r>
          </a:p>
          <a:p>
            <a:pPr marL="514350" indent="-514350">
              <a:buAutoNum type="arabicPeriod"/>
            </a:pPr>
            <a:r>
              <a:rPr lang="uk-UA" dirty="0" smtClean="0"/>
              <a:t>У великих містах найменш </a:t>
            </a:r>
            <a:r>
              <a:rPr lang="ru-RU" dirty="0" err="1"/>
              <a:t>найменша</a:t>
            </a:r>
            <a:r>
              <a:rPr lang="ru-RU" dirty="0"/>
              <a:t> кількість </a:t>
            </a:r>
            <a:r>
              <a:rPr lang="ru-RU" dirty="0" err="1"/>
              <a:t>інцидентів</a:t>
            </a:r>
            <a:r>
              <a:rPr lang="ru-RU" dirty="0"/>
              <a:t> на кількість </a:t>
            </a:r>
            <a:r>
              <a:rPr lang="ru-RU" dirty="0" err="1"/>
              <a:t>населення</a:t>
            </a:r>
            <a:r>
              <a:rPr lang="ru-RU" dirty="0"/>
              <a:t> </a:t>
            </a:r>
            <a:r>
              <a:rPr lang="uk-UA" dirty="0" smtClean="0"/>
              <a:t>, далі у селах і найбільше у малих містах.</a:t>
            </a:r>
          </a:p>
          <a:p>
            <a:pPr marL="514350" indent="-514350">
              <a:buAutoNum type="arabicPeriod"/>
            </a:pPr>
            <a:r>
              <a:rPr lang="uk-UA" dirty="0" smtClean="0"/>
              <a:t>Найкривавіший місяць кількості інцидентів 7 (липень).</a:t>
            </a:r>
          </a:p>
          <a:p>
            <a:pPr marL="514350" indent="-514350">
              <a:buAutoNum type="arabicPeriod"/>
            </a:pPr>
            <a:r>
              <a:rPr lang="uk-UA" dirty="0" smtClean="0"/>
              <a:t>У штатах, де переважає темношкіре населення більша кількості інцидентів, ніж у штатах де темношкіре населення менше.</a:t>
            </a:r>
          </a:p>
          <a:p>
            <a:pPr marL="514350" indent="-514350">
              <a:buAutoNum type="arabicPeriod"/>
            </a:pPr>
            <a:r>
              <a:rPr lang="uk-UA" dirty="0" smtClean="0"/>
              <a:t>Кількість поліцейських у штатах не впливає на к-сть інцидентів.</a:t>
            </a:r>
          </a:p>
          <a:p>
            <a:pPr marL="514350" indent="-514350">
              <a:buAutoNum type="arabicPeriod"/>
            </a:pPr>
            <a:r>
              <a:rPr lang="uk-UA" dirty="0" smtClean="0"/>
              <a:t>Індекс </a:t>
            </a:r>
            <a:r>
              <a:rPr lang="en-US" dirty="0" smtClean="0"/>
              <a:t>HDI</a:t>
            </a:r>
            <a:r>
              <a:rPr lang="uk-UA" dirty="0" smtClean="0"/>
              <a:t> не впливає на кількість злочинів.</a:t>
            </a:r>
          </a:p>
          <a:p>
            <a:pPr marL="514350" indent="-514350">
              <a:buAutoNum type="arabicPeriod"/>
            </a:pPr>
            <a:r>
              <a:rPr lang="uk-UA" dirty="0" smtClean="0"/>
              <a:t>У штатах, де важче отримати зброю більше інцидентів, ніж у штатах де отримати її легше.</a:t>
            </a:r>
          </a:p>
          <a:p>
            <a:pPr marL="514350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0054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Джерело мінеральної води «Колочава», Колочава — фото, опис, адреса">
            <a:extLst>
              <a:ext uri="{FF2B5EF4-FFF2-40B4-BE49-F238E27FC236}">
                <a16:creationId xmlns:a16="http://schemas.microsoft.com/office/drawing/2014/main" id="{E7D24A20-37A0-D5B6-AD95-ADA867CF8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" b="138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663A39-7FB7-96E8-3210-D96213BB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654"/>
            <a:ext cx="10515600" cy="1325563"/>
          </a:xfrm>
        </p:spPr>
        <p:txBody>
          <a:bodyPr>
            <a:normAutofit/>
          </a:bodyPr>
          <a:lstStyle/>
          <a:p>
            <a:r>
              <a:rPr lang="uk-UA" dirty="0">
                <a:solidFill>
                  <a:srgbClr val="FFFFFF"/>
                </a:solidFill>
              </a:rPr>
              <a:t>Джерела інформації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99A3E5-8E56-985F-B4BF-9CF02ECEA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935" y="1524861"/>
            <a:ext cx="10763865" cy="4652102"/>
          </a:xfrm>
        </p:spPr>
        <p:txBody>
          <a:bodyPr>
            <a:normAutofit fontScale="25000" lnSpcReduction="20000"/>
          </a:bodyPr>
          <a:lstStyle/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uk-UA" sz="64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Офіційний сайт з якого збирали інформацію на </a:t>
            </a:r>
            <a:r>
              <a:rPr lang="en-GB" sz="6400" kern="1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kaggle</a:t>
            </a:r>
            <a:r>
              <a:rPr lang="ru-RU" sz="64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uk-UA" sz="6400" kern="10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64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uk-UA" sz="6400" u="sng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https://www.gunviolencearchive.org/</a:t>
            </a:r>
            <a:r>
              <a:rPr lang="uk-UA" sz="64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uk-UA" sz="64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Сайт за яким будували графіки. [Електронний ресурс] – Режим доступу до ресурсу:</a:t>
            </a: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64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uk-UA" sz="6400" u="sng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https://r-graph-gallery.com/278-the-maps-library.html</a:t>
            </a:r>
            <a:endParaRPr lang="uk-UA" sz="6400" kern="10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uk-UA" sz="64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Сайт за яким будували графіки. [Електронний ресурс] – Режим доступу до ресурсу:</a:t>
            </a: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64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uk-UA" sz="6400" u="sng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https://r-graph-gallery.com/index.html</a:t>
            </a:r>
            <a:r>
              <a:rPr lang="uk-UA" sz="64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uk-UA" sz="6400" kern="1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Kaggle</a:t>
            </a:r>
            <a:r>
              <a:rPr lang="uk-UA" sz="64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ресурс, з якого завантажено </a:t>
            </a:r>
            <a:r>
              <a:rPr lang="uk-UA" sz="6400" kern="1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</a:t>
            </a:r>
            <a:r>
              <a:rPr lang="uk-UA" sz="64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[Електронний ресурс] – Режим доступу до ресурсу:</a:t>
            </a: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64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uk-UA" sz="6400" u="sng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https://www.kaggle.com/datasets/jameslko/gun-violence-data</a:t>
            </a:r>
            <a:r>
              <a:rPr lang="uk-UA" sz="64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uk-UA" sz="64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Сайт за яким був встановлений </a:t>
            </a:r>
            <a:r>
              <a:rPr lang="uk-UA" sz="6400" kern="1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Tidyverse</a:t>
            </a:r>
            <a:r>
              <a:rPr lang="uk-UA" sz="64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6400" kern="1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packages</a:t>
            </a:r>
            <a:endParaRPr lang="uk-UA" sz="6400" kern="10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64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uk-UA" sz="6400" u="sng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https://www.tidyverse.org/packages/</a:t>
            </a:r>
            <a:endParaRPr lang="uk-UA" sz="6400" kern="10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uk-UA" sz="6400" u="sng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Сайт за яким було виявлено складність отримання зброї </a:t>
            </a:r>
            <a:endParaRPr lang="uk-UA" sz="6400" kern="10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6400" u="sng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https://giffords.org/scorecard2015/</a:t>
            </a:r>
            <a:r>
              <a:rPr lang="uk-UA" sz="64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4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Gun Control Laws by State</a:t>
            </a:r>
            <a:endParaRPr lang="uk-UA" sz="6400" kern="10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6400" u="sng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https://www.slate.com/blogs/the_slatest/2015/10/07/gun_control_laws_by_state_oregon_new_york_texas_california.html</a:t>
            </a:r>
            <a:endParaRPr lang="uk-UA" sz="6400" kern="10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73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EE186006-82A3-5962-C221-C0784D82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53720"/>
            <a:ext cx="5294716" cy="495055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 descr="Изображение выглядит как диаграмма, График,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3F76A200-0860-5A79-28AE-5FE1D4B8A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940484"/>
            <a:ext cx="5294715" cy="497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50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024032-74E1-C993-6B85-BF5CB6264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342" y="628866"/>
            <a:ext cx="5893042" cy="5866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2F9394-6E14-B2B2-E5EF-FAF74FD751B6}"/>
              </a:ext>
            </a:extLst>
          </p:cNvPr>
          <p:cNvSpPr txBox="1"/>
          <p:nvPr/>
        </p:nvSpPr>
        <p:spPr>
          <a:xfrm>
            <a:off x="690163" y="1395253"/>
            <a:ext cx="475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Довірчий інтервал віку </a:t>
            </a:r>
            <a:r>
              <a:rPr lang="uk-UA" dirty="0"/>
              <a:t>для арештованих:</a:t>
            </a:r>
          </a:p>
          <a:p>
            <a:endParaRPr lang="uk-UA" dirty="0"/>
          </a:p>
          <a:p>
            <a:pPr algn="ctr"/>
            <a:r>
              <a:rPr lang="uk-UA" dirty="0"/>
              <a:t>(21.477 – 35.224)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53219-B960-E9D1-75E1-AAB9F8E90EE4}"/>
              </a:ext>
            </a:extLst>
          </p:cNvPr>
          <p:cNvSpPr txBox="1"/>
          <p:nvPr/>
        </p:nvSpPr>
        <p:spPr>
          <a:xfrm>
            <a:off x="729423" y="2638942"/>
            <a:ext cx="4513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Довірчий інтервал віку для поранених:</a:t>
            </a:r>
          </a:p>
          <a:p>
            <a:endParaRPr lang="uk-UA" dirty="0"/>
          </a:p>
          <a:p>
            <a:pPr algn="ctr"/>
            <a:r>
              <a:rPr lang="uk-UA" dirty="0"/>
              <a:t> (20.026 – 35.2841)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147D4F-EA29-434E-6AE5-8EED92526835}"/>
              </a:ext>
            </a:extLst>
          </p:cNvPr>
          <p:cNvSpPr txBox="1"/>
          <p:nvPr/>
        </p:nvSpPr>
        <p:spPr>
          <a:xfrm>
            <a:off x="812572" y="3882631"/>
            <a:ext cx="4513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Довірчий інтервал віку </a:t>
            </a:r>
            <a:r>
              <a:rPr lang="uk-UA" dirty="0" smtClean="0"/>
              <a:t> для </a:t>
            </a:r>
            <a:r>
              <a:rPr lang="uk-UA" dirty="0"/>
              <a:t>вбитих:</a:t>
            </a:r>
          </a:p>
          <a:p>
            <a:endParaRPr lang="uk-UA" dirty="0"/>
          </a:p>
          <a:p>
            <a:pPr algn="ctr"/>
            <a:r>
              <a:rPr lang="uk-UA" dirty="0"/>
              <a:t>(24.098 – 42.384)</a:t>
            </a:r>
          </a:p>
          <a:p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A2608-BF88-7E61-E94D-DE1879F6A189}"/>
              </a:ext>
            </a:extLst>
          </p:cNvPr>
          <p:cNvSpPr txBox="1"/>
          <p:nvPr/>
        </p:nvSpPr>
        <p:spPr>
          <a:xfrm>
            <a:off x="537762" y="5126320"/>
            <a:ext cx="5062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Довірчий інтервал віку для неушкоджених:</a:t>
            </a:r>
          </a:p>
          <a:p>
            <a:endParaRPr lang="uk-UA" dirty="0"/>
          </a:p>
          <a:p>
            <a:pPr algn="ctr"/>
            <a:r>
              <a:rPr lang="uk-UA" dirty="0"/>
              <a:t>(21.03 – 36.315)</a:t>
            </a:r>
          </a:p>
          <a:p>
            <a:endParaRPr lang="uk-U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ED2740-F2C8-2D8B-5E54-5CF3074133C8}"/>
              </a:ext>
            </a:extLst>
          </p:cNvPr>
          <p:cNvSpPr txBox="1"/>
          <p:nvPr/>
        </p:nvSpPr>
        <p:spPr>
          <a:xfrm>
            <a:off x="366616" y="367008"/>
            <a:ext cx="5404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Довірчі інтервали віку для вбитих, поранених, неушкоджених, </a:t>
            </a:r>
            <a:r>
              <a:rPr lang="uk-UA" sz="20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арештованих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sz="20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на основі середнього значення</a:t>
            </a:r>
            <a:r>
              <a:rPr lang="uk-UA" sz="20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uk-UA" sz="2000" b="1" dirty="0"/>
          </a:p>
        </p:txBody>
      </p:sp>
    </p:spTree>
    <p:extLst>
      <p:ext uri="{BB962C8B-B14F-4D97-AF65-F5344CB8AC3E}">
        <p14:creationId xmlns:p14="http://schemas.microsoft.com/office/powerpoint/2010/main" val="2547546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1D5312CC-63BC-6995-175D-50063220F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479" y="519757"/>
            <a:ext cx="6206249" cy="5917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937826-F7B9-EBFB-4B1F-BC50A2CCAC6E}"/>
              </a:ext>
            </a:extLst>
          </p:cNvPr>
          <p:cNvSpPr txBox="1"/>
          <p:nvPr/>
        </p:nvSpPr>
        <p:spPr>
          <a:xfrm>
            <a:off x="816077" y="90323"/>
            <a:ext cx="4159045" cy="125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uk-UA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Довірчі інтервали на основі медіани</a:t>
            </a:r>
            <a:endParaRPr lang="uk-UA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66502-D6EA-5E62-DF66-CF1CF4C5D3A9}"/>
              </a:ext>
            </a:extLst>
          </p:cNvPr>
          <p:cNvSpPr txBox="1"/>
          <p:nvPr/>
        </p:nvSpPr>
        <p:spPr>
          <a:xfrm>
            <a:off x="690163" y="1395253"/>
            <a:ext cx="475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Довірчий інтервал віку для арештованих:</a:t>
            </a:r>
          </a:p>
          <a:p>
            <a:endParaRPr lang="uk-UA" dirty="0"/>
          </a:p>
          <a:p>
            <a:pPr algn="ctr"/>
            <a:r>
              <a:rPr lang="uk-UA" dirty="0"/>
              <a:t>(26.999 – 27)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F7148-0FDD-1A5E-87FF-12420343381D}"/>
              </a:ext>
            </a:extLst>
          </p:cNvPr>
          <p:cNvSpPr txBox="1"/>
          <p:nvPr/>
        </p:nvSpPr>
        <p:spPr>
          <a:xfrm>
            <a:off x="729423" y="2638942"/>
            <a:ext cx="4513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Довірчий інтервал віку для поранених:</a:t>
            </a:r>
          </a:p>
          <a:p>
            <a:endParaRPr lang="uk-UA" dirty="0"/>
          </a:p>
          <a:p>
            <a:pPr algn="ctr"/>
            <a:r>
              <a:rPr lang="uk-UA" dirty="0"/>
              <a:t> (25.999 – 26)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202A24-D827-E4C2-FFEC-85DC787F4292}"/>
              </a:ext>
            </a:extLst>
          </p:cNvPr>
          <p:cNvSpPr txBox="1"/>
          <p:nvPr/>
        </p:nvSpPr>
        <p:spPr>
          <a:xfrm>
            <a:off x="812572" y="3882631"/>
            <a:ext cx="4513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Довірчий інтервал віку для вбитих:</a:t>
            </a:r>
          </a:p>
          <a:p>
            <a:endParaRPr lang="uk-UA" dirty="0"/>
          </a:p>
          <a:p>
            <a:pPr algn="ctr"/>
            <a:r>
              <a:rPr lang="uk-UA" dirty="0"/>
              <a:t>(31.5 – 31.999)</a:t>
            </a:r>
          </a:p>
          <a:p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A06D1-6CAB-2BFA-2A71-5A4A8527DC73}"/>
              </a:ext>
            </a:extLst>
          </p:cNvPr>
          <p:cNvSpPr txBox="1"/>
          <p:nvPr/>
        </p:nvSpPr>
        <p:spPr>
          <a:xfrm>
            <a:off x="537762" y="5126320"/>
            <a:ext cx="5062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Довірчий інтервал віку для неушкоджених:</a:t>
            </a:r>
          </a:p>
          <a:p>
            <a:endParaRPr lang="uk-UA" dirty="0"/>
          </a:p>
          <a:p>
            <a:pPr algn="ctr"/>
            <a:r>
              <a:rPr lang="uk-UA" dirty="0"/>
              <a:t>(26.999 – 27)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74444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3" name="Rectangle 512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Junior Researcher">
            <a:extLst>
              <a:ext uri="{FF2B5EF4-FFF2-40B4-BE49-F238E27FC236}">
                <a16:creationId xmlns:a16="http://schemas.microsoft.com/office/drawing/2014/main" id="{AB904449-5A97-5751-F36B-653D65DBE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2" r="-1" b="-1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487DB-D67E-AFBC-BFF7-CC9113FB4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>
                <a:solidFill>
                  <a:srgbClr val="FFFFFF"/>
                </a:solidFill>
                <a:effectLst/>
              </a:rPr>
              <a:t>Минулі дослідницькі питання які були доповнені та розширені:</a:t>
            </a:r>
            <a:br>
              <a:rPr lang="en-US" sz="5100">
                <a:solidFill>
                  <a:srgbClr val="FFFFFF"/>
                </a:solidFill>
                <a:effectLst/>
              </a:rPr>
            </a:br>
            <a:endParaRPr lang="en-US" sz="5100">
              <a:solidFill>
                <a:srgbClr val="FFFFFF"/>
              </a:solidFill>
            </a:endParaRPr>
          </a:p>
        </p:txBody>
      </p:sp>
      <p:sp>
        <p:nvSpPr>
          <p:cNvPr id="513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33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8">
            <a:extLst>
              <a:ext uri="{FF2B5EF4-FFF2-40B4-BE49-F238E27FC236}">
                <a16:creationId xmlns:a16="http://schemas.microsoft.com/office/drawing/2014/main" id="{B97D942E-09EF-4107-98F4-74DB7F72D5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D40803-3E6C-6F49-1AFC-6AB5A9DCD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251" y="3930305"/>
            <a:ext cx="3861960" cy="2437244"/>
          </a:xfrm>
        </p:spPr>
        <p:txBody>
          <a:bodyPr anchor="ctr">
            <a:normAutofit/>
          </a:bodyPr>
          <a:lstStyle/>
          <a:p>
            <a:r>
              <a:rPr lang="uk-UA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№1 Взаємозв’язок між розміром населеного </a:t>
            </a:r>
            <a:r>
              <a:rPr lang="uk-UA" sz="2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пункта</a:t>
            </a:r>
            <a:r>
              <a:rPr lang="uk-UA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та кількістю злочинів.</a:t>
            </a:r>
            <a:r>
              <a:rPr lang="uk-UA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uk-UA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uk-UA" sz="2800" dirty="0"/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35578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635346" y="5126067"/>
            <a:ext cx="219456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04A176-D76C-D582-CA6C-B3657F337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5486" y="3834581"/>
            <a:ext cx="7213813" cy="3023420"/>
          </a:xfrm>
        </p:spPr>
        <p:txBody>
          <a:bodyPr anchor="ctr">
            <a:normAutofit fontScale="47500" lnSpcReduction="20000"/>
          </a:bodyPr>
          <a:lstStyle/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900" i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Дослідження 1.1</a:t>
            </a:r>
            <a:endParaRPr lang="uk-UA" sz="2900" i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9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uk-UA" sz="29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0:</a:t>
            </a:r>
            <a:r>
              <a:rPr lang="uk-UA" sz="29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немає статистично значущої різниці між кількістю злочинів на особу у великих містах та селах</a:t>
            </a:r>
            <a:r>
              <a:rPr lang="uk-UA" sz="2900" i="1" kern="1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spcBef>
                <a:spcPts val="0"/>
              </a:spcBef>
              <a:buFont typeface="Calibri" panose="020F0502020204030204" pitchFamily="34" charset="0"/>
              <a:buChar char="-"/>
            </a:pPr>
            <a:r>
              <a:rPr lang="en-US" sz="29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ru-RU" sz="29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uk-UA" sz="2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2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снує</a:t>
            </a:r>
            <a:r>
              <a:rPr lang="ru-RU" sz="2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статистично</a:t>
            </a:r>
            <a:r>
              <a:rPr lang="ru-RU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значущої</a:t>
            </a:r>
            <a:r>
              <a:rPr lang="ru-RU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різниці</a:t>
            </a:r>
            <a:r>
              <a:rPr lang="ru-RU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між</a:t>
            </a:r>
            <a:r>
              <a:rPr lang="ru-RU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кількістю</a:t>
            </a:r>
            <a:r>
              <a:rPr lang="ru-RU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злочинів</a:t>
            </a:r>
            <a:r>
              <a:rPr lang="ru-RU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особу </a:t>
            </a:r>
            <a:r>
              <a:rPr lang="uk-UA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великих містах та селах</a:t>
            </a:r>
            <a:r>
              <a:rPr lang="ru-RU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endParaRPr lang="uk-UA" sz="2900" i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endParaRPr lang="uk-UA" sz="2900" i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900" i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Дослідження 1.2</a:t>
            </a:r>
            <a:endParaRPr lang="uk-UA" sz="2900" i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9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uk-UA" sz="29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0:</a:t>
            </a:r>
            <a:r>
              <a:rPr lang="uk-UA" sz="29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немає статистично значущої різниці між кількістю злочинів на особу у великих містах та малих містах.</a:t>
            </a:r>
          </a:p>
          <a:p>
            <a:pPr marL="342900" indent="-342900">
              <a:spcBef>
                <a:spcPts val="0"/>
              </a:spcBef>
              <a:buFont typeface="Calibri" panose="020F0502020204030204" pitchFamily="34" charset="0"/>
              <a:buChar char="-"/>
            </a:pPr>
            <a:r>
              <a:rPr lang="en-US" sz="29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ru-RU" sz="29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2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снує</a:t>
            </a:r>
            <a:r>
              <a:rPr lang="ru-RU" sz="2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статистично</a:t>
            </a:r>
            <a:r>
              <a:rPr lang="ru-RU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значущої</a:t>
            </a:r>
            <a:r>
              <a:rPr lang="ru-RU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різниці</a:t>
            </a:r>
            <a:r>
              <a:rPr lang="ru-RU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між</a:t>
            </a:r>
            <a:r>
              <a:rPr lang="ru-RU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кількістю</a:t>
            </a:r>
            <a:r>
              <a:rPr lang="ru-RU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злочинів</a:t>
            </a:r>
            <a:r>
              <a:rPr lang="ru-RU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особу </a:t>
            </a:r>
            <a:r>
              <a:rPr lang="uk-UA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великих містах та малих містах</a:t>
            </a:r>
            <a:r>
              <a:rPr lang="ru-RU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endParaRPr lang="uk-UA" sz="2900" i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900" i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Дослідження 1.3</a:t>
            </a:r>
            <a:endParaRPr lang="uk-UA" sz="2900" i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9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uk-UA" sz="29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0:</a:t>
            </a:r>
            <a:r>
              <a:rPr lang="uk-UA" sz="29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немає статистично значущої різниці між кількістю злочинів на особу у малих містах та селах</a:t>
            </a:r>
            <a:r>
              <a:rPr lang="uk-UA" sz="2900" i="1" kern="1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spcBef>
                <a:spcPts val="0"/>
              </a:spcBef>
              <a:buFont typeface="Calibri" panose="020F0502020204030204" pitchFamily="34" charset="0"/>
              <a:buChar char="-"/>
            </a:pPr>
            <a:r>
              <a:rPr lang="en-US" sz="29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ru-RU" sz="29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ru-RU" sz="2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29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снує</a:t>
            </a:r>
            <a:r>
              <a:rPr lang="ru-RU" sz="29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статистично</a:t>
            </a:r>
            <a:r>
              <a:rPr lang="ru-RU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значущої</a:t>
            </a:r>
            <a:r>
              <a:rPr lang="ru-RU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різниці</a:t>
            </a:r>
            <a:r>
              <a:rPr lang="ru-RU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між</a:t>
            </a:r>
            <a:r>
              <a:rPr lang="ru-RU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кількістю</a:t>
            </a:r>
            <a:r>
              <a:rPr lang="ru-RU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злочинів</a:t>
            </a:r>
            <a:r>
              <a:rPr lang="ru-RU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особу </a:t>
            </a:r>
            <a:r>
              <a:rPr lang="uk-UA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малих містах та селах</a:t>
            </a:r>
            <a:r>
              <a:rPr lang="ru-RU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endParaRPr lang="uk-UA" sz="29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sz="1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4D3937-EE96-E574-5ABF-92CFE0D87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55" y="128169"/>
            <a:ext cx="3600349" cy="331232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DA66160-9CD8-0F60-7908-9CA9A470D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868" y="136582"/>
            <a:ext cx="3478278" cy="329241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523B987-FD6F-107B-6D38-B128BAC84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810" y="172276"/>
            <a:ext cx="3570635" cy="3298797"/>
          </a:xfrm>
          <a:prstGeom prst="rect">
            <a:avLst/>
          </a:prstGeom>
        </p:spPr>
      </p:pic>
      <p:sp>
        <p:nvSpPr>
          <p:cNvPr id="16" name="Овал 15">
            <a:extLst>
              <a:ext uri="{FF2B5EF4-FFF2-40B4-BE49-F238E27FC236}">
                <a16:creationId xmlns:a16="http://schemas.microsoft.com/office/drawing/2014/main" id="{8A6D7EFC-1C0C-5105-CDA4-FEF2FDC1F16B}"/>
              </a:ext>
            </a:extLst>
          </p:cNvPr>
          <p:cNvSpPr/>
          <p:nvPr/>
        </p:nvSpPr>
        <p:spPr>
          <a:xfrm>
            <a:off x="2322237" y="404014"/>
            <a:ext cx="1654084" cy="111220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>
                <a:solidFill>
                  <a:schemeClr val="tx1"/>
                </a:solidFill>
              </a:rPr>
              <a:t>Село</a:t>
            </a: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53EF261-9190-E53E-3A16-E7F8CB9B3AE3}"/>
              </a:ext>
            </a:extLst>
          </p:cNvPr>
          <p:cNvSpPr/>
          <p:nvPr/>
        </p:nvSpPr>
        <p:spPr>
          <a:xfrm>
            <a:off x="5861768" y="404015"/>
            <a:ext cx="1654084" cy="111220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>
                <a:solidFill>
                  <a:schemeClr val="tx1"/>
                </a:solidFill>
              </a:rPr>
              <a:t>Мале місто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163318BD-B177-7C73-8F99-AC12728354E8}"/>
              </a:ext>
            </a:extLst>
          </p:cNvPr>
          <p:cNvSpPr/>
          <p:nvPr/>
        </p:nvSpPr>
        <p:spPr>
          <a:xfrm>
            <a:off x="9489691" y="404013"/>
            <a:ext cx="1654084" cy="111220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>
                <a:solidFill>
                  <a:schemeClr val="tx1"/>
                </a:solidFill>
              </a:rPr>
              <a:t>Велике місто</a:t>
            </a:r>
          </a:p>
        </p:txBody>
      </p:sp>
    </p:spTree>
    <p:extLst>
      <p:ext uri="{BB962C8B-B14F-4D97-AF65-F5344CB8AC3E}">
        <p14:creationId xmlns:p14="http://schemas.microsoft.com/office/powerpoint/2010/main" val="29789591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2217</Words>
  <Application>Microsoft Office PowerPoint</Application>
  <PresentationFormat>Широкоэкранный</PresentationFormat>
  <Paragraphs>409</Paragraphs>
  <Slides>46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Times New Roman</vt:lpstr>
      <vt:lpstr>Тема Office</vt:lpstr>
      <vt:lpstr>Gun Violence</vt:lpstr>
      <vt:lpstr>Ідеї роботи:</vt:lpstr>
      <vt:lpstr>Довірчі інтервали для питань лабораторної роботи №1 які не були показані : </vt:lpstr>
      <vt:lpstr>Презентация PowerPoint</vt:lpstr>
      <vt:lpstr>Презентация PowerPoint</vt:lpstr>
      <vt:lpstr>Презентация PowerPoint</vt:lpstr>
      <vt:lpstr>Презентация PowerPoint</vt:lpstr>
      <vt:lpstr>Минулі дослідницькі питання які були доповнені та розширені: </vt:lpstr>
      <vt:lpstr>№1 Взаємозв’язок між розміром населеного пункта та кількістю злочинів. </vt:lpstr>
      <vt:lpstr>Презентация PowerPoint</vt:lpstr>
      <vt:lpstr>Результати дослідження питання</vt:lpstr>
      <vt:lpstr>№2 За допомогою довірчих інтервалів дослідити різні регіони США на кількість злочинів. </vt:lpstr>
      <vt:lpstr>Презентация PowerPoint</vt:lpstr>
      <vt:lpstr>Презентация PowerPoint</vt:lpstr>
      <vt:lpstr>Презентация PowerPoint</vt:lpstr>
      <vt:lpstr>Результати дослідження питання</vt:lpstr>
      <vt:lpstr>Результати дослідження питання</vt:lpstr>
      <vt:lpstr>Перевірка через кореляцію, чи справді 7й місяць самий кривавий.</vt:lpstr>
      <vt:lpstr>Презентация PowerPoint</vt:lpstr>
      <vt:lpstr>Презентация PowerPoint</vt:lpstr>
      <vt:lpstr>Нові дослідницькі питання:</vt:lpstr>
      <vt:lpstr>Чи впливає темношкіре населення на злочинність?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Довірчий інтервал кількості злочинів для штатів, які мають найбільше поліцейських та  найменше.</vt:lpstr>
      <vt:lpstr>Презентация PowerPoint</vt:lpstr>
      <vt:lpstr>Презентация PowerPoint</vt:lpstr>
      <vt:lpstr>Презентация PowerPoint</vt:lpstr>
      <vt:lpstr>Дослідження зв’язку між кількістю вбитих та поранених в інциденті</vt:lpstr>
      <vt:lpstr>Презентация PowerPoint</vt:lpstr>
      <vt:lpstr>Чи впливає соціально-економічний статус на злочинність у штатах?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Дослідження кількості вбитих та  постраждалих в регіонах де важче офіційно отримати зброю з регіонами де легше. </vt:lpstr>
      <vt:lpstr>Презентация PowerPoint</vt:lpstr>
      <vt:lpstr>Презентация PowerPoint</vt:lpstr>
      <vt:lpstr>Презентация PowerPoint</vt:lpstr>
      <vt:lpstr>Висновки</vt:lpstr>
      <vt:lpstr>Джерела інформації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Gun Violence</dc:title>
  <dc:creator>Askold Lipton</dc:creator>
  <cp:lastModifiedBy>User</cp:lastModifiedBy>
  <cp:revision>25</cp:revision>
  <dcterms:created xsi:type="dcterms:W3CDTF">2023-05-06T14:42:06Z</dcterms:created>
  <dcterms:modified xsi:type="dcterms:W3CDTF">2023-06-12T19:48:16Z</dcterms:modified>
</cp:coreProperties>
</file>